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8" r:id="rId3"/>
    <p:sldId id="259" r:id="rId4"/>
    <p:sldId id="257" r:id="rId5"/>
    <p:sldId id="333" r:id="rId6"/>
    <p:sldId id="334" r:id="rId7"/>
    <p:sldId id="335" r:id="rId8"/>
    <p:sldId id="260" r:id="rId9"/>
    <p:sldId id="261" r:id="rId10"/>
    <p:sldId id="262" r:id="rId11"/>
    <p:sldId id="263" r:id="rId12"/>
    <p:sldId id="264" r:id="rId13"/>
    <p:sldId id="330" r:id="rId14"/>
    <p:sldId id="265" r:id="rId15"/>
    <p:sldId id="266" r:id="rId16"/>
    <p:sldId id="326" r:id="rId17"/>
    <p:sldId id="327" r:id="rId18"/>
    <p:sldId id="328" r:id="rId19"/>
    <p:sldId id="267" r:id="rId20"/>
    <p:sldId id="293" r:id="rId21"/>
    <p:sldId id="271" r:id="rId22"/>
    <p:sldId id="280" r:id="rId23"/>
    <p:sldId id="292" r:id="rId24"/>
    <p:sldId id="268" r:id="rId25"/>
    <p:sldId id="331" r:id="rId26"/>
    <p:sldId id="294" r:id="rId27"/>
    <p:sldId id="298" r:id="rId28"/>
    <p:sldId id="332" r:id="rId29"/>
    <p:sldId id="299" r:id="rId30"/>
    <p:sldId id="300" r:id="rId31"/>
    <p:sldId id="301" r:id="rId32"/>
    <p:sldId id="302" r:id="rId33"/>
    <p:sldId id="303" r:id="rId34"/>
    <p:sldId id="307" r:id="rId35"/>
    <p:sldId id="304" r:id="rId36"/>
    <p:sldId id="305" r:id="rId37"/>
    <p:sldId id="306" r:id="rId38"/>
    <p:sldId id="308" r:id="rId39"/>
    <p:sldId id="309" r:id="rId40"/>
    <p:sldId id="310" r:id="rId41"/>
    <p:sldId id="270" r:id="rId42"/>
    <p:sldId id="272" r:id="rId43"/>
    <p:sldId id="314" r:id="rId44"/>
    <p:sldId id="311" r:id="rId45"/>
    <p:sldId id="337" r:id="rId46"/>
    <p:sldId id="295" r:id="rId47"/>
    <p:sldId id="296" r:id="rId48"/>
    <p:sldId id="317" r:id="rId49"/>
    <p:sldId id="318" r:id="rId50"/>
    <p:sldId id="297" r:id="rId51"/>
    <p:sldId id="286" r:id="rId52"/>
    <p:sldId id="316" r:id="rId53"/>
    <p:sldId id="319" r:id="rId54"/>
    <p:sldId id="320" r:id="rId55"/>
    <p:sldId id="321" r:id="rId56"/>
    <p:sldId id="323" r:id="rId57"/>
    <p:sldId id="324" r:id="rId58"/>
    <p:sldId id="291" r:id="rId59"/>
    <p:sldId id="32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75"/>
    <p:restoredTop sz="81461"/>
  </p:normalViewPr>
  <p:slideViewPr>
    <p:cSldViewPr snapToGrid="0">
      <p:cViewPr varScale="1">
        <p:scale>
          <a:sx n="70" d="100"/>
          <a:sy n="70" d="100"/>
        </p:scale>
        <p:origin x="208"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8932A-C79C-8F47-BD1C-7D7745FE9009}"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3D410-0A38-514D-95FB-792B43F31B13}" type="slidenum">
              <a:rPr lang="en-US" smtClean="0"/>
              <a:t>‹#›</a:t>
            </a:fld>
            <a:endParaRPr lang="en-US"/>
          </a:p>
        </p:txBody>
      </p:sp>
    </p:spTree>
    <p:extLst>
      <p:ext uri="{BB962C8B-B14F-4D97-AF65-F5344CB8AC3E}">
        <p14:creationId xmlns:p14="http://schemas.microsoft.com/office/powerpoint/2010/main" val="3987142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23</a:t>
            </a:fld>
            <a:endParaRPr lang="en-US"/>
          </a:p>
        </p:txBody>
      </p:sp>
    </p:spTree>
    <p:extLst>
      <p:ext uri="{BB962C8B-B14F-4D97-AF65-F5344CB8AC3E}">
        <p14:creationId xmlns:p14="http://schemas.microsoft.com/office/powerpoint/2010/main" val="321528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44</a:t>
            </a:fld>
            <a:endParaRPr lang="en-US"/>
          </a:p>
        </p:txBody>
      </p:sp>
    </p:spTree>
    <p:extLst>
      <p:ext uri="{BB962C8B-B14F-4D97-AF65-F5344CB8AC3E}">
        <p14:creationId xmlns:p14="http://schemas.microsoft.com/office/powerpoint/2010/main" val="25336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Lewis’s answer to preemption is that the event that caused the window to break was Alice and Berk’s pact that at least one of them would throw a rock, not Alice’s throw.</a:t>
            </a:r>
          </a:p>
        </p:txBody>
      </p:sp>
      <p:sp>
        <p:nvSpPr>
          <p:cNvPr id="4" name="Slide Number Placeholder 3"/>
          <p:cNvSpPr>
            <a:spLocks noGrp="1"/>
          </p:cNvSpPr>
          <p:nvPr>
            <p:ph type="sldNum" sz="quarter" idx="5"/>
          </p:nvPr>
        </p:nvSpPr>
        <p:spPr/>
        <p:txBody>
          <a:bodyPr/>
          <a:lstStyle/>
          <a:p>
            <a:fld id="{15B3D410-0A38-514D-95FB-792B43F31B13}" type="slidenum">
              <a:rPr lang="en-US" smtClean="0"/>
              <a:t>46</a:t>
            </a:fld>
            <a:endParaRPr lang="en-US"/>
          </a:p>
        </p:txBody>
      </p:sp>
    </p:spTree>
    <p:extLst>
      <p:ext uri="{BB962C8B-B14F-4D97-AF65-F5344CB8AC3E}">
        <p14:creationId xmlns:p14="http://schemas.microsoft.com/office/powerpoint/2010/main" val="195910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Thomas </a:t>
            </a:r>
            <a:r>
              <a:rPr lang="en-US" dirty="0" err="1"/>
              <a:t>Icard</a:t>
            </a:r>
            <a:r>
              <a:rPr lang="en-US" dirty="0"/>
              <a:t> (Stanford philosophy prof) thinks that only general statements about causality (”type claims” rather than “token claims”) make sense.</a:t>
            </a:r>
          </a:p>
          <a:p>
            <a:endParaRPr lang="en-US" dirty="0"/>
          </a:p>
          <a:p>
            <a:r>
              <a:rPr lang="en-US" dirty="0"/>
              <a:t>Lewis 1973; Hausman 1998 say that token claims are the fundamental notion, and type claims are just a generalization of that.</a:t>
            </a:r>
          </a:p>
          <a:p>
            <a:endParaRPr lang="en-US" dirty="0"/>
          </a:p>
          <a:p>
            <a:r>
              <a:rPr lang="en-US" dirty="0"/>
              <a:t>Other sorts of things philosophers get worked up about: are causes/effects “events”?  Or “facts”?  (e.g., say that my neighbor Bob promises to water my plants and forgets; did Bob cause my plant to die through his inaction?  And what about my neighbor Charlie who didn’t even know I was traveling but also failed to water my plants?)</a:t>
            </a:r>
          </a:p>
        </p:txBody>
      </p:sp>
      <p:sp>
        <p:nvSpPr>
          <p:cNvPr id="4" name="Slide Number Placeholder 3"/>
          <p:cNvSpPr>
            <a:spLocks noGrp="1"/>
          </p:cNvSpPr>
          <p:nvPr>
            <p:ph type="sldNum" sz="quarter" idx="5"/>
          </p:nvPr>
        </p:nvSpPr>
        <p:spPr/>
        <p:txBody>
          <a:bodyPr/>
          <a:lstStyle/>
          <a:p>
            <a:fld id="{15B3D410-0A38-514D-95FB-792B43F31B13}" type="slidenum">
              <a:rPr lang="en-US" smtClean="0"/>
              <a:t>52</a:t>
            </a:fld>
            <a:endParaRPr lang="en-US"/>
          </a:p>
        </p:txBody>
      </p:sp>
    </p:spTree>
    <p:extLst>
      <p:ext uri="{BB962C8B-B14F-4D97-AF65-F5344CB8AC3E}">
        <p14:creationId xmlns:p14="http://schemas.microsoft.com/office/powerpoint/2010/main" val="354940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58</a:t>
            </a:fld>
            <a:endParaRPr lang="en-US"/>
          </a:p>
        </p:txBody>
      </p:sp>
    </p:spTree>
    <p:extLst>
      <p:ext uri="{BB962C8B-B14F-4D97-AF65-F5344CB8AC3E}">
        <p14:creationId xmlns:p14="http://schemas.microsoft.com/office/powerpoint/2010/main" val="1619368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have been thinking about causality since (at least) the ancient </a:t>
            </a:r>
            <a:r>
              <a:rPr lang="en-US" dirty="0" err="1"/>
              <a:t>greeks</a:t>
            </a:r>
            <a:r>
              <a:rPr lang="en-US" dirty="0"/>
              <a:t> (Aristotle, 4</a:t>
            </a:r>
            <a:r>
              <a:rPr lang="en-US" baseline="30000" dirty="0"/>
              <a:t>th</a:t>
            </a:r>
            <a:r>
              <a:rPr lang="en-US" dirty="0"/>
              <a:t> c BCE), but we’re going to start our discussion in the 18</a:t>
            </a:r>
            <a:r>
              <a:rPr lang="en-US" baseline="30000" dirty="0"/>
              <a:t>th</a:t>
            </a:r>
            <a:r>
              <a:rPr lang="en-US" dirty="0"/>
              <a:t> century with David Hume and “Regularity-based approaches”</a:t>
            </a:r>
          </a:p>
        </p:txBody>
      </p:sp>
      <p:sp>
        <p:nvSpPr>
          <p:cNvPr id="4" name="Slide Number Placeholder 3"/>
          <p:cNvSpPr>
            <a:spLocks noGrp="1"/>
          </p:cNvSpPr>
          <p:nvPr>
            <p:ph type="sldNum" sz="quarter" idx="5"/>
          </p:nvPr>
        </p:nvSpPr>
        <p:spPr/>
        <p:txBody>
          <a:bodyPr/>
          <a:lstStyle/>
          <a:p>
            <a:fld id="{15B3D410-0A38-514D-95FB-792B43F31B13}" type="slidenum">
              <a:rPr lang="en-US" smtClean="0"/>
              <a:t>26</a:t>
            </a:fld>
            <a:endParaRPr lang="en-US"/>
          </a:p>
        </p:txBody>
      </p:sp>
    </p:spTree>
    <p:extLst>
      <p:ext uri="{BB962C8B-B14F-4D97-AF65-F5344CB8AC3E}">
        <p14:creationId xmlns:p14="http://schemas.microsoft.com/office/powerpoint/2010/main" val="330770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version of the quote: </a:t>
            </a:r>
            <a:r>
              <a:rPr lang="en-US" b="0" i="0" dirty="0">
                <a:solidFill>
                  <a:schemeClr val="accent1"/>
                </a:solidFill>
                <a:effectLst/>
              </a:rPr>
              <a:t>“no substantive metaphysics is needed to explain causation. No entities like causal powers or a necessary connection between cause and effect need to be posited.”</a:t>
            </a:r>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31</a:t>
            </a:fld>
            <a:endParaRPr lang="en-US"/>
          </a:p>
        </p:txBody>
      </p:sp>
    </p:spTree>
    <p:extLst>
      <p:ext uri="{BB962C8B-B14F-4D97-AF65-F5344CB8AC3E}">
        <p14:creationId xmlns:p14="http://schemas.microsoft.com/office/powerpoint/2010/main" val="408984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Lewis’s summary/interpretation: “</a:t>
            </a:r>
            <a:r>
              <a:rPr lang="en-US" b="0" i="0" dirty="0">
                <a:solidFill>
                  <a:srgbClr val="1A1A1A"/>
                </a:solidFill>
                <a:effectLst/>
                <a:latin typeface="Times New Roman" panose="02020603050405020304" pitchFamily="18" charset="0"/>
              </a:rPr>
              <a:t>a contingent generalization is a </a:t>
            </a:r>
            <a:r>
              <a:rPr lang="en-US" b="0" i="1" dirty="0">
                <a:solidFill>
                  <a:srgbClr val="1A1A1A"/>
                </a:solidFill>
                <a:effectLst/>
                <a:latin typeface="Times New Roman" panose="02020603050405020304" pitchFamily="18" charset="0"/>
              </a:rPr>
              <a:t>law of nature</a:t>
            </a:r>
            <a:r>
              <a:rPr lang="en-US" b="0" i="0" dirty="0">
                <a:solidFill>
                  <a:srgbClr val="1A1A1A"/>
                </a:solidFill>
                <a:effectLst/>
                <a:latin typeface="Times New Roman" panose="02020603050405020304" pitchFamily="18" charset="0"/>
              </a:rPr>
              <a:t> if and only if it appears as a theorem (or axiom) in each of the true deductive systems that achieves a best combination of simplicity and strength”</a:t>
            </a:r>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32</a:t>
            </a:fld>
            <a:endParaRPr lang="en-US"/>
          </a:p>
        </p:txBody>
      </p:sp>
    </p:spTree>
    <p:extLst>
      <p:ext uri="{BB962C8B-B14F-4D97-AF65-F5344CB8AC3E}">
        <p14:creationId xmlns:p14="http://schemas.microsoft.com/office/powerpoint/2010/main" val="3103498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this view, ice cream would *not* cause homicide (unless we believe in a very strange model of the world), because there’s no reason we should infer homicide from ice cream.</a:t>
            </a:r>
          </a:p>
          <a:p>
            <a:endParaRPr lang="en-US" dirty="0"/>
          </a:p>
          <a:p>
            <a:r>
              <a:rPr lang="en-US" dirty="0"/>
              <a:t>Also related: the “</a:t>
            </a:r>
            <a:r>
              <a:rPr lang="en-US" dirty="0" err="1"/>
              <a:t>kairetic</a:t>
            </a:r>
            <a:r>
              <a:rPr lang="en-US" dirty="0"/>
              <a:t> account” of </a:t>
            </a:r>
            <a:r>
              <a:rPr lang="en-US" dirty="0" err="1"/>
              <a:t>strevens</a:t>
            </a:r>
            <a:r>
              <a:rPr lang="en-US" dirty="0"/>
              <a:t> (2000’s), which sort of says that A causes B if A is a “good explanation” for B.</a:t>
            </a:r>
          </a:p>
        </p:txBody>
      </p:sp>
      <p:sp>
        <p:nvSpPr>
          <p:cNvPr id="4" name="Slide Number Placeholder 3"/>
          <p:cNvSpPr>
            <a:spLocks noGrp="1"/>
          </p:cNvSpPr>
          <p:nvPr>
            <p:ph type="sldNum" sz="quarter" idx="5"/>
          </p:nvPr>
        </p:nvSpPr>
        <p:spPr/>
        <p:txBody>
          <a:bodyPr/>
          <a:lstStyle/>
          <a:p>
            <a:fld id="{15B3D410-0A38-514D-95FB-792B43F31B13}" type="slidenum">
              <a:rPr lang="en-US" smtClean="0"/>
              <a:t>35</a:t>
            </a:fld>
            <a:endParaRPr lang="en-US"/>
          </a:p>
        </p:txBody>
      </p:sp>
    </p:spTree>
    <p:extLst>
      <p:ext uri="{BB962C8B-B14F-4D97-AF65-F5344CB8AC3E}">
        <p14:creationId xmlns:p14="http://schemas.microsoft.com/office/powerpoint/2010/main" val="409660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you believe that you can observe all of the important variables, you can sometimes infer causal structure from observational data alone.</a:t>
            </a:r>
          </a:p>
        </p:txBody>
      </p:sp>
      <p:sp>
        <p:nvSpPr>
          <p:cNvPr id="4" name="Slide Number Placeholder 3"/>
          <p:cNvSpPr>
            <a:spLocks noGrp="1"/>
          </p:cNvSpPr>
          <p:nvPr>
            <p:ph type="sldNum" sz="quarter" idx="5"/>
          </p:nvPr>
        </p:nvSpPr>
        <p:spPr/>
        <p:txBody>
          <a:bodyPr/>
          <a:lstStyle/>
          <a:p>
            <a:fld id="{15B3D410-0A38-514D-95FB-792B43F31B13}" type="slidenum">
              <a:rPr lang="en-US" smtClean="0"/>
              <a:t>36</a:t>
            </a:fld>
            <a:endParaRPr lang="en-US"/>
          </a:p>
        </p:txBody>
      </p:sp>
    </p:spTree>
    <p:extLst>
      <p:ext uri="{BB962C8B-B14F-4D97-AF65-F5344CB8AC3E}">
        <p14:creationId xmlns:p14="http://schemas.microsoft.com/office/powerpoint/2010/main" val="138408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 (of causal models) is that if you think you know all of the relevant variables, you can discriminate between causal models from observational data.  </a:t>
            </a:r>
            <a:r>
              <a:rPr lang="en-US" dirty="0" err="1"/>
              <a:t>Eg</a:t>
            </a:r>
            <a:r>
              <a:rPr lang="en-US" dirty="0"/>
              <a:t>, X &lt;- Y -&gt; Z vs X -&gt; Y -&gt; Z, in the former X and Z should appear independent conditioned on Y, but this won’t be the case in the latter.</a:t>
            </a:r>
          </a:p>
        </p:txBody>
      </p:sp>
      <p:sp>
        <p:nvSpPr>
          <p:cNvPr id="4" name="Slide Number Placeholder 3"/>
          <p:cNvSpPr>
            <a:spLocks noGrp="1"/>
          </p:cNvSpPr>
          <p:nvPr>
            <p:ph type="sldNum" sz="quarter" idx="5"/>
          </p:nvPr>
        </p:nvSpPr>
        <p:spPr/>
        <p:txBody>
          <a:bodyPr/>
          <a:lstStyle/>
          <a:p>
            <a:fld id="{15B3D410-0A38-514D-95FB-792B43F31B13}" type="slidenum">
              <a:rPr lang="en-US" smtClean="0"/>
              <a:t>37</a:t>
            </a:fld>
            <a:endParaRPr lang="en-US"/>
          </a:p>
        </p:txBody>
      </p:sp>
    </p:spTree>
    <p:extLst>
      <p:ext uri="{BB962C8B-B14F-4D97-AF65-F5344CB8AC3E}">
        <p14:creationId xmlns:p14="http://schemas.microsoft.com/office/powerpoint/2010/main" val="295838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Lewis *doesn’t* explicitly put a time thing in his analysis.  Instead, he argues that “If the light didn’t turn on, the switched wasn’t flipped” doesn’t mean that the light turning on ”caused” the switch to have been flipped because of “the time-asymmetry of </a:t>
            </a:r>
            <a:r>
              <a:rPr lang="en-US" dirty="0" err="1"/>
              <a:t>overdeterminism</a:t>
            </a:r>
            <a:r>
              <a:rPr lang="en-US" dirty="0"/>
              <a:t>”.  I (Mary) don’t fully understand this, but perhaps this is referring to something like increasing branching/entropy (at least locally) with time?  That is, “</a:t>
            </a:r>
            <a:r>
              <a:rPr lang="en-US" b="0" i="0" dirty="0">
                <a:solidFill>
                  <a:srgbClr val="1A1A1A"/>
                </a:solidFill>
                <a:effectLst/>
                <a:latin typeface="Times New Roman" panose="02020603050405020304" pitchFamily="18" charset="0"/>
              </a:rPr>
              <a:t>effects are rarely overdetermined by their causes, but causes are very often overdetermined by their effects.”  For example, if Alice throws a rock at a window, there’s a whole constellation of effects: the window breaks, she no longer has the rock, her arm is in a throwing position, etc.  But if the window breaks, there are lots of ways it could have broken, not just Alice throwing a rock.</a:t>
            </a:r>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39</a:t>
            </a:fld>
            <a:endParaRPr lang="en-US"/>
          </a:p>
        </p:txBody>
      </p:sp>
    </p:spTree>
    <p:extLst>
      <p:ext uri="{BB962C8B-B14F-4D97-AF65-F5344CB8AC3E}">
        <p14:creationId xmlns:p14="http://schemas.microsoft.com/office/powerpoint/2010/main" val="33837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3D410-0A38-514D-95FB-792B43F31B13}" type="slidenum">
              <a:rPr lang="en-US" smtClean="0"/>
              <a:t>41</a:t>
            </a:fld>
            <a:endParaRPr lang="en-US"/>
          </a:p>
        </p:txBody>
      </p:sp>
    </p:spTree>
    <p:extLst>
      <p:ext uri="{BB962C8B-B14F-4D97-AF65-F5344CB8AC3E}">
        <p14:creationId xmlns:p14="http://schemas.microsoft.com/office/powerpoint/2010/main" val="320483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1B6-62CC-D788-B8C1-3103A35D7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CBAD43-74E3-0DD3-5042-E128B52F52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14DEFB-FA59-4C27-7CC8-951E17869993}"/>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56850176-D5A5-A983-3C81-1E40A8D64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9A1DF-5D62-861E-4EE4-1E6DC61DA99B}"/>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1071831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78C2-62A8-7A96-60B8-50C4CE251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1F5B6B-4042-B727-6C42-DD120E9D35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0043C1-7965-BF15-0380-C3882E7AE4A3}"/>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1EBF334B-F93E-67DB-57CD-FBAA83501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D7187-CF46-DD98-1A5C-6726E7CADC6B}"/>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2160703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3658B-66A5-6F62-8991-6530A34C30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36695A-83B1-381A-0847-844AAB1C62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D6C39-6C4F-E251-5E86-E37B03DE5D64}"/>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D179BD05-F110-16F8-D7A3-EACBC5774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FDBDE-BC79-7DFC-5921-77E765B321E9}"/>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228719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9C9A-E576-B3A3-2E10-08E628DCA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A4945-0B74-9B6E-5201-A379896BF6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93B176-C884-0EFC-228A-EDCE7D82CCCF}"/>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B05E66D0-38C1-56C2-2DB9-66C25FF3C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E7470-2769-2C10-EB07-E1E5046AF38A}"/>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3902090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86C4-C93D-BD82-4559-F058229DB8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C5780A-3D63-C21F-50C9-A49739846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526BC-8339-16DF-63E0-940B82657094}"/>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663B112F-2D9B-ADFB-6B01-30CE91EB1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8099A-6E40-BC8C-45DF-B75F2C9AF5BD}"/>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561201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C3DF-55D4-BB86-F3EF-6576301770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FB6D1B-15AC-835A-EB30-C5EFC89AED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29B275-F307-13B6-E5AB-DCAFE70B05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E879F7-E609-D8C8-9583-3BC942842C74}"/>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6" name="Footer Placeholder 5">
            <a:extLst>
              <a:ext uri="{FF2B5EF4-FFF2-40B4-BE49-F238E27FC236}">
                <a16:creationId xmlns:a16="http://schemas.microsoft.com/office/drawing/2014/main" id="{B0FF4F55-F170-48E8-E3E4-1E82B18387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D6713-4B63-268A-87BD-A611244E5D2E}"/>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103144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41B6-111A-FBC2-EF74-5DCA20D2AE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B91BB-2B5A-B9AA-6D2B-B3F2E580B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E802B5-04A0-8302-6AC5-E6681888BD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F59E8B-7FF7-68EE-57A4-7E94CB9FA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C2FF4D-C0F5-69FD-7244-0CB2DE6D78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0AF86-8704-F487-77C2-6B47C4FEC8B3}"/>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8" name="Footer Placeholder 7">
            <a:extLst>
              <a:ext uri="{FF2B5EF4-FFF2-40B4-BE49-F238E27FC236}">
                <a16:creationId xmlns:a16="http://schemas.microsoft.com/office/drawing/2014/main" id="{E3A9DB9C-70CA-9050-7868-B4ABB84A2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4CCBCB-912E-34F5-D089-1A8980E86A6C}"/>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783321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9109-E49F-8EB3-A4C8-43F7264D4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9DAFDA-41D5-919A-7DC9-42597F9FE944}"/>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4" name="Footer Placeholder 3">
            <a:extLst>
              <a:ext uri="{FF2B5EF4-FFF2-40B4-BE49-F238E27FC236}">
                <a16:creationId xmlns:a16="http://schemas.microsoft.com/office/drawing/2014/main" id="{3DC22336-4C88-F71E-F8E9-04E20826BF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04DCA0-FCD1-654B-5F9D-DD6D54EAD2BB}"/>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166874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ED2E2-AF25-8579-0BAA-3BC9CE40BA9B}"/>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3" name="Footer Placeholder 2">
            <a:extLst>
              <a:ext uri="{FF2B5EF4-FFF2-40B4-BE49-F238E27FC236}">
                <a16:creationId xmlns:a16="http://schemas.microsoft.com/office/drawing/2014/main" id="{F8D3EFBD-86C9-DC53-42CD-CC7BCAEF41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D339E0-43FF-A7F9-5260-9F67EF8639E3}"/>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149813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A2D7-E2D8-5D51-33CC-42D9F6158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40FCE-88E1-9DE4-3A74-93EAFFDA8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7AD13A-40CC-DBEF-3B9F-8E2AA8A71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B240F-4F3B-D121-DCEB-540A92D5201D}"/>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6" name="Footer Placeholder 5">
            <a:extLst>
              <a:ext uri="{FF2B5EF4-FFF2-40B4-BE49-F238E27FC236}">
                <a16:creationId xmlns:a16="http://schemas.microsoft.com/office/drawing/2014/main" id="{3A50E9A8-2DA6-EE19-358A-BE5570730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D86D-E7FF-A035-7973-23BA230B6E17}"/>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120125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3EF5-70E3-8610-AF76-07DDD45EA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9A52F3-7890-FF96-BBF2-AACB71626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661779-ACD9-8A0C-1242-290BD73DC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47613-BF6A-7F05-BCC5-7CB5D7A4D3B1}"/>
              </a:ext>
            </a:extLst>
          </p:cNvPr>
          <p:cNvSpPr>
            <a:spLocks noGrp="1"/>
          </p:cNvSpPr>
          <p:nvPr>
            <p:ph type="dt" sz="half" idx="10"/>
          </p:nvPr>
        </p:nvSpPr>
        <p:spPr/>
        <p:txBody>
          <a:bodyPr/>
          <a:lstStyle/>
          <a:p>
            <a:fld id="{C9F04983-93C0-D740-90C2-8B10071E922C}" type="datetimeFigureOut">
              <a:rPr lang="en-US" smtClean="0"/>
              <a:t>10/2/23</a:t>
            </a:fld>
            <a:endParaRPr lang="en-US"/>
          </a:p>
        </p:txBody>
      </p:sp>
      <p:sp>
        <p:nvSpPr>
          <p:cNvPr id="6" name="Footer Placeholder 5">
            <a:extLst>
              <a:ext uri="{FF2B5EF4-FFF2-40B4-BE49-F238E27FC236}">
                <a16:creationId xmlns:a16="http://schemas.microsoft.com/office/drawing/2014/main" id="{5B378B1D-8BD4-CE7C-254E-05FA4DFB4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42B05-57F5-248E-374A-A005477A79B4}"/>
              </a:ext>
            </a:extLst>
          </p:cNvPr>
          <p:cNvSpPr>
            <a:spLocks noGrp="1"/>
          </p:cNvSpPr>
          <p:nvPr>
            <p:ph type="sldNum" sz="quarter" idx="12"/>
          </p:nvPr>
        </p:nvSpPr>
        <p:spPr/>
        <p:txBody>
          <a:bodyPr/>
          <a:lstStyle/>
          <a:p>
            <a:fld id="{A1AFC0A7-6F03-874B-B4C9-0647337CE50B}" type="slidenum">
              <a:rPr lang="en-US" smtClean="0"/>
              <a:t>‹#›</a:t>
            </a:fld>
            <a:endParaRPr lang="en-US"/>
          </a:p>
        </p:txBody>
      </p:sp>
    </p:spTree>
    <p:extLst>
      <p:ext uri="{BB962C8B-B14F-4D97-AF65-F5344CB8AC3E}">
        <p14:creationId xmlns:p14="http://schemas.microsoft.com/office/powerpoint/2010/main" val="410159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DEC45-B90E-87E1-5F7F-05524FC06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F75E5B-3A8E-4CB2-A1A9-458367678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B739C-C288-5BD3-4DBF-127B7A3EC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04983-93C0-D740-90C2-8B10071E922C}" type="datetimeFigureOut">
              <a:rPr lang="en-US" smtClean="0"/>
              <a:t>10/2/23</a:t>
            </a:fld>
            <a:endParaRPr lang="en-US"/>
          </a:p>
        </p:txBody>
      </p:sp>
      <p:sp>
        <p:nvSpPr>
          <p:cNvPr id="5" name="Footer Placeholder 4">
            <a:extLst>
              <a:ext uri="{FF2B5EF4-FFF2-40B4-BE49-F238E27FC236}">
                <a16:creationId xmlns:a16="http://schemas.microsoft.com/office/drawing/2014/main" id="{BE4F718A-2FBA-74DF-8B95-2B787BFB29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13CA47-9A38-6541-857D-6B3ECE2AB0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FC0A7-6F03-874B-B4C9-0647337CE50B}" type="slidenum">
              <a:rPr lang="en-US" smtClean="0"/>
              <a:t>‹#›</a:t>
            </a:fld>
            <a:endParaRPr lang="en-US"/>
          </a:p>
        </p:txBody>
      </p:sp>
    </p:spTree>
    <p:extLst>
      <p:ext uri="{BB962C8B-B14F-4D97-AF65-F5344CB8AC3E}">
        <p14:creationId xmlns:p14="http://schemas.microsoft.com/office/powerpoint/2010/main" val="1906403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3BA6-9CDF-A7D9-88C0-8B971C022B9B}"/>
              </a:ext>
            </a:extLst>
          </p:cNvPr>
          <p:cNvSpPr>
            <a:spLocks noGrp="1"/>
          </p:cNvSpPr>
          <p:nvPr>
            <p:ph type="ctrTitle"/>
          </p:nvPr>
        </p:nvSpPr>
        <p:spPr>
          <a:xfrm>
            <a:off x="1524000" y="-45720"/>
            <a:ext cx="9144000" cy="2387600"/>
          </a:xfrm>
        </p:spPr>
        <p:txBody>
          <a:bodyPr/>
          <a:lstStyle/>
          <a:p>
            <a:r>
              <a:rPr lang="en-US" dirty="0"/>
              <a:t>Dealing With Data</a:t>
            </a:r>
          </a:p>
        </p:txBody>
      </p:sp>
      <p:sp>
        <p:nvSpPr>
          <p:cNvPr id="3" name="Subtitle 2">
            <a:extLst>
              <a:ext uri="{FF2B5EF4-FFF2-40B4-BE49-F238E27FC236}">
                <a16:creationId xmlns:a16="http://schemas.microsoft.com/office/drawing/2014/main" id="{E6EDC70F-3414-7341-19A6-5BF84D495885}"/>
              </a:ext>
            </a:extLst>
          </p:cNvPr>
          <p:cNvSpPr>
            <a:spLocks noGrp="1"/>
          </p:cNvSpPr>
          <p:nvPr>
            <p:ph type="subTitle" idx="1"/>
          </p:nvPr>
        </p:nvSpPr>
        <p:spPr>
          <a:xfrm>
            <a:off x="1524000" y="2341880"/>
            <a:ext cx="9144000" cy="1655762"/>
          </a:xfrm>
        </p:spPr>
        <p:txBody>
          <a:bodyPr/>
          <a:lstStyle/>
          <a:p>
            <a:r>
              <a:rPr lang="en-US" dirty="0"/>
              <a:t>Class 1: Introductions, Class Overview, and Intro to Causality</a:t>
            </a:r>
          </a:p>
        </p:txBody>
      </p:sp>
      <p:sp>
        <p:nvSpPr>
          <p:cNvPr id="4" name="TextBox 3">
            <a:extLst>
              <a:ext uri="{FF2B5EF4-FFF2-40B4-BE49-F238E27FC236}">
                <a16:creationId xmlns:a16="http://schemas.microsoft.com/office/drawing/2014/main" id="{C1860FDD-AD4D-DD83-F06C-7A623DAE21F8}"/>
              </a:ext>
            </a:extLst>
          </p:cNvPr>
          <p:cNvSpPr txBox="1"/>
          <p:nvPr/>
        </p:nvSpPr>
        <p:spPr>
          <a:xfrm>
            <a:off x="1341120" y="4516121"/>
            <a:ext cx="9509760" cy="1692771"/>
          </a:xfrm>
          <a:prstGeom prst="rect">
            <a:avLst/>
          </a:prstGeom>
          <a:noFill/>
        </p:spPr>
        <p:txBody>
          <a:bodyPr wrap="square" rtlCol="0">
            <a:spAutoFit/>
          </a:bodyPr>
          <a:lstStyle/>
          <a:p>
            <a:r>
              <a:rPr lang="en-US" sz="4000" b="1" dirty="0">
                <a:solidFill>
                  <a:schemeClr val="accent1"/>
                </a:solidFill>
                <a:latin typeface="+mj-lt"/>
              </a:rPr>
              <a:t>As folks trickle in:</a:t>
            </a:r>
          </a:p>
          <a:p>
            <a:pPr marL="285750" indent="-285750">
              <a:buFont typeface="Arial" panose="020B0604020202020204" pitchFamily="34" charset="0"/>
              <a:buChar char="•"/>
            </a:pPr>
            <a:r>
              <a:rPr lang="en-US" sz="3200" dirty="0">
                <a:solidFill>
                  <a:schemeClr val="accent1"/>
                </a:solidFill>
                <a:latin typeface="+mj-lt"/>
              </a:rPr>
              <a:t>Make a nametag!</a:t>
            </a:r>
          </a:p>
          <a:p>
            <a:pPr marL="285750" indent="-285750">
              <a:buFont typeface="Arial" panose="020B0604020202020204" pitchFamily="34" charset="0"/>
              <a:buChar char="•"/>
            </a:pPr>
            <a:r>
              <a:rPr lang="en-US" sz="3200" dirty="0">
                <a:solidFill>
                  <a:schemeClr val="accent1"/>
                </a:solidFill>
                <a:latin typeface="+mj-lt"/>
              </a:rPr>
              <a:t>Try to sit next to someone you don’t already know.</a:t>
            </a:r>
          </a:p>
        </p:txBody>
      </p:sp>
    </p:spTree>
    <p:extLst>
      <p:ext uri="{BB962C8B-B14F-4D97-AF65-F5344CB8AC3E}">
        <p14:creationId xmlns:p14="http://schemas.microsoft.com/office/powerpoint/2010/main" val="814943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DE30-5837-CEBD-5A02-31B61BE35B28}"/>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AB4CD2AD-537F-D04A-CB00-4B11B1E3F25B}"/>
              </a:ext>
            </a:extLst>
          </p:cNvPr>
          <p:cNvSpPr>
            <a:spLocks noGrp="1"/>
          </p:cNvSpPr>
          <p:nvPr>
            <p:ph idx="1"/>
          </p:nvPr>
        </p:nvSpPr>
        <p:spPr/>
        <p:txBody>
          <a:bodyPr/>
          <a:lstStyle/>
          <a:p>
            <a:r>
              <a:rPr lang="en-US" dirty="0"/>
              <a:t>Understanding of the different ways of thinking about and using data</a:t>
            </a:r>
          </a:p>
          <a:p>
            <a:r>
              <a:rPr lang="en-US" dirty="0"/>
              <a:t>Proficiency with Python for data analysis</a:t>
            </a:r>
          </a:p>
          <a:p>
            <a:r>
              <a:rPr lang="en-US" dirty="0"/>
              <a:t>Proficiency with basic techniques</a:t>
            </a:r>
          </a:p>
          <a:p>
            <a:pPr lvl="1"/>
            <a:r>
              <a:rPr lang="en-US" dirty="0">
                <a:solidFill>
                  <a:schemeClr val="accent1"/>
                </a:solidFill>
              </a:rPr>
              <a:t>Experiments and quasi-experiments</a:t>
            </a:r>
          </a:p>
          <a:p>
            <a:pPr lvl="1"/>
            <a:r>
              <a:rPr lang="en-US" dirty="0">
                <a:solidFill>
                  <a:schemeClr val="accent1"/>
                </a:solidFill>
              </a:rPr>
              <a:t>Regression, Singular Value Decomposition, ...</a:t>
            </a:r>
          </a:p>
          <a:p>
            <a:r>
              <a:rPr lang="en-US" dirty="0"/>
              <a:t>Proficiency </a:t>
            </a:r>
            <a:r>
              <a:rPr lang="en-US" i="1" dirty="0"/>
              <a:t>interpreting</a:t>
            </a:r>
            <a:r>
              <a:rPr lang="en-US" dirty="0"/>
              <a:t> the results of those techniques</a:t>
            </a:r>
          </a:p>
          <a:p>
            <a:pPr marL="0" indent="0">
              <a:buNone/>
            </a:pPr>
            <a:endParaRPr lang="en-US" dirty="0"/>
          </a:p>
          <a:p>
            <a:pPr lvl="1"/>
            <a:endParaRPr lang="en-US" dirty="0"/>
          </a:p>
        </p:txBody>
      </p:sp>
    </p:spTree>
    <p:extLst>
      <p:ext uri="{BB962C8B-B14F-4D97-AF65-F5344CB8AC3E}">
        <p14:creationId xmlns:p14="http://schemas.microsoft.com/office/powerpoint/2010/main" val="94418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BC6A-6393-9D5C-0153-160F998461AC}"/>
              </a:ext>
            </a:extLst>
          </p:cNvPr>
          <p:cNvSpPr>
            <a:spLocks noGrp="1"/>
          </p:cNvSpPr>
          <p:nvPr>
            <p:ph type="title"/>
          </p:nvPr>
        </p:nvSpPr>
        <p:spPr/>
        <p:txBody>
          <a:bodyPr/>
          <a:lstStyle/>
          <a:p>
            <a:r>
              <a:rPr lang="en-US" dirty="0"/>
              <a:t>Course Philosophy</a:t>
            </a:r>
          </a:p>
        </p:txBody>
      </p:sp>
      <p:sp>
        <p:nvSpPr>
          <p:cNvPr id="3" name="Content Placeholder 2">
            <a:extLst>
              <a:ext uri="{FF2B5EF4-FFF2-40B4-BE49-F238E27FC236}">
                <a16:creationId xmlns:a16="http://schemas.microsoft.com/office/drawing/2014/main" id="{8219A071-1576-C74E-08ED-39D8120FB127}"/>
              </a:ext>
            </a:extLst>
          </p:cNvPr>
          <p:cNvSpPr>
            <a:spLocks noGrp="1"/>
          </p:cNvSpPr>
          <p:nvPr>
            <p:ph idx="1"/>
          </p:nvPr>
        </p:nvSpPr>
        <p:spPr/>
        <p:txBody>
          <a:bodyPr/>
          <a:lstStyle/>
          <a:p>
            <a:r>
              <a:rPr lang="en-US" dirty="0"/>
              <a:t>This course is designed to be approachable from all backgrounds</a:t>
            </a:r>
          </a:p>
          <a:p>
            <a:r>
              <a:rPr lang="en-US" dirty="0"/>
              <a:t>This course is interdisciplinary</a:t>
            </a:r>
          </a:p>
          <a:p>
            <a:r>
              <a:rPr lang="en-US" dirty="0"/>
              <a:t>This is a </a:t>
            </a:r>
            <a:r>
              <a:rPr lang="en-US" i="1" dirty="0"/>
              <a:t>discussion</a:t>
            </a:r>
            <a:r>
              <a:rPr lang="en-US" dirty="0"/>
              <a:t> class</a:t>
            </a:r>
          </a:p>
          <a:p>
            <a:r>
              <a:rPr lang="en-US" dirty="0"/>
              <a:t>You get out what you put in, and we’re here to help</a:t>
            </a:r>
          </a:p>
          <a:p>
            <a:pPr marL="0" indent="0">
              <a:buNone/>
            </a:pPr>
            <a:endParaRPr lang="en-US" dirty="0"/>
          </a:p>
        </p:txBody>
      </p:sp>
    </p:spTree>
    <p:extLst>
      <p:ext uri="{BB962C8B-B14F-4D97-AF65-F5344CB8AC3E}">
        <p14:creationId xmlns:p14="http://schemas.microsoft.com/office/powerpoint/2010/main" val="40884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F989-CD79-FB7B-118C-F00AE5A82792}"/>
              </a:ext>
            </a:extLst>
          </p:cNvPr>
          <p:cNvSpPr>
            <a:spLocks noGrp="1"/>
          </p:cNvSpPr>
          <p:nvPr>
            <p:ph type="title"/>
          </p:nvPr>
        </p:nvSpPr>
        <p:spPr/>
        <p:txBody>
          <a:bodyPr/>
          <a:lstStyle/>
          <a:p>
            <a:r>
              <a:rPr lang="en-US" dirty="0"/>
              <a:t>Some Course Logistics</a:t>
            </a:r>
          </a:p>
        </p:txBody>
      </p:sp>
      <p:sp>
        <p:nvSpPr>
          <p:cNvPr id="3" name="Content Placeholder 2">
            <a:extLst>
              <a:ext uri="{FF2B5EF4-FFF2-40B4-BE49-F238E27FC236}">
                <a16:creationId xmlns:a16="http://schemas.microsoft.com/office/drawing/2014/main" id="{956FA242-7B0E-2BF0-0DF4-3B925C068B3E}"/>
              </a:ext>
            </a:extLst>
          </p:cNvPr>
          <p:cNvSpPr>
            <a:spLocks noGrp="1"/>
          </p:cNvSpPr>
          <p:nvPr>
            <p:ph idx="1"/>
          </p:nvPr>
        </p:nvSpPr>
        <p:spPr>
          <a:xfrm>
            <a:off x="838200" y="1690688"/>
            <a:ext cx="10515600" cy="4913311"/>
          </a:xfrm>
        </p:spPr>
        <p:txBody>
          <a:bodyPr>
            <a:normAutofit fontScale="92500" lnSpcReduction="20000"/>
          </a:bodyPr>
          <a:lstStyle/>
          <a:p>
            <a:r>
              <a:rPr lang="en-US" dirty="0"/>
              <a:t>All course materials on Blackboard!</a:t>
            </a:r>
          </a:p>
          <a:p>
            <a:pPr lvl="1"/>
            <a:r>
              <a:rPr lang="en-US" dirty="0">
                <a:solidFill>
                  <a:schemeClr val="accent1"/>
                </a:solidFill>
              </a:rPr>
              <a:t>Including syllabus with more info</a:t>
            </a:r>
          </a:p>
          <a:p>
            <a:r>
              <a:rPr lang="en-US" dirty="0"/>
              <a:t>We meet once a week!</a:t>
            </a:r>
          </a:p>
          <a:p>
            <a:pPr lvl="1"/>
            <a:r>
              <a:rPr lang="en-US" dirty="0">
                <a:solidFill>
                  <a:schemeClr val="accent1"/>
                </a:solidFill>
              </a:rPr>
              <a:t>Attendance is part of your grade; you can miss two classes with a good reason, please reach out to us about it, ideally in advance.</a:t>
            </a:r>
          </a:p>
          <a:p>
            <a:r>
              <a:rPr lang="en-US" dirty="0">
                <a:solidFill>
                  <a:schemeClr val="accent1"/>
                </a:solidFill>
              </a:rPr>
              <a:t> </a:t>
            </a:r>
            <a:r>
              <a:rPr lang="en-US" dirty="0"/>
              <a:t>Assignments!</a:t>
            </a:r>
          </a:p>
          <a:p>
            <a:pPr lvl="1"/>
            <a:r>
              <a:rPr lang="en-US" dirty="0">
                <a:solidFill>
                  <a:schemeClr val="accent1"/>
                </a:solidFill>
              </a:rPr>
              <a:t>Weeks 1-6: Five HW assignments</a:t>
            </a:r>
          </a:p>
          <a:p>
            <a:pPr lvl="2"/>
            <a:r>
              <a:rPr lang="en-US" dirty="0">
                <a:solidFill>
                  <a:schemeClr val="accent1"/>
                </a:solidFill>
              </a:rPr>
              <a:t>You can submit in pairs and collaborate broadly (please acknowledge your collaborators)</a:t>
            </a:r>
          </a:p>
          <a:p>
            <a:pPr lvl="1"/>
            <a:r>
              <a:rPr lang="en-US" dirty="0">
                <a:solidFill>
                  <a:schemeClr val="accent1"/>
                </a:solidFill>
              </a:rPr>
              <a:t>Weeks 7-10: Work on project! </a:t>
            </a:r>
          </a:p>
          <a:p>
            <a:pPr lvl="2"/>
            <a:r>
              <a:rPr lang="en-US" dirty="0">
                <a:solidFill>
                  <a:schemeClr val="accent1"/>
                </a:solidFill>
              </a:rPr>
              <a:t>You can submit in groups of up to four</a:t>
            </a:r>
          </a:p>
          <a:p>
            <a:pPr lvl="1"/>
            <a:r>
              <a:rPr lang="en-US" dirty="0">
                <a:solidFill>
                  <a:schemeClr val="accent1"/>
                </a:solidFill>
              </a:rPr>
              <a:t>Week 10: Project presentations</a:t>
            </a:r>
          </a:p>
          <a:p>
            <a:r>
              <a:rPr lang="en-US" dirty="0"/>
              <a:t>Office hours!</a:t>
            </a:r>
          </a:p>
          <a:p>
            <a:pPr lvl="1"/>
            <a:r>
              <a:rPr lang="en-US" dirty="0">
                <a:solidFill>
                  <a:schemeClr val="accent1"/>
                </a:solidFill>
              </a:rPr>
              <a:t>Mary: Wednesdays 1pm-2:30pm in ENG-168</a:t>
            </a:r>
          </a:p>
          <a:p>
            <a:pPr lvl="1"/>
            <a:r>
              <a:rPr lang="en-US" dirty="0">
                <a:solidFill>
                  <a:schemeClr val="accent1"/>
                </a:solidFill>
              </a:rPr>
              <a:t>Isaac: Thursdays 1pm-2:30pm in CASE-248</a:t>
            </a:r>
          </a:p>
          <a:p>
            <a:pPr marL="0" indent="0">
              <a:buNone/>
            </a:pPr>
            <a:endParaRPr lang="en-US" dirty="0"/>
          </a:p>
        </p:txBody>
      </p:sp>
    </p:spTree>
    <p:extLst>
      <p:ext uri="{BB962C8B-B14F-4D97-AF65-F5344CB8AC3E}">
        <p14:creationId xmlns:p14="http://schemas.microsoft.com/office/powerpoint/2010/main" val="393374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6C2E3-DF83-B126-D0C5-F604DAD75648}"/>
              </a:ext>
            </a:extLst>
          </p:cNvPr>
          <p:cNvSpPr>
            <a:spLocks noGrp="1"/>
          </p:cNvSpPr>
          <p:nvPr>
            <p:ph type="title"/>
          </p:nvPr>
        </p:nvSpPr>
        <p:spPr/>
        <p:txBody>
          <a:bodyPr/>
          <a:lstStyle/>
          <a:p>
            <a:r>
              <a:rPr lang="en-US" dirty="0"/>
              <a:t>Homework 1 available at the end of class!</a:t>
            </a:r>
          </a:p>
        </p:txBody>
      </p:sp>
      <p:sp>
        <p:nvSpPr>
          <p:cNvPr id="3" name="Content Placeholder 2">
            <a:extLst>
              <a:ext uri="{FF2B5EF4-FFF2-40B4-BE49-F238E27FC236}">
                <a16:creationId xmlns:a16="http://schemas.microsoft.com/office/drawing/2014/main" id="{2B61B535-FCA3-79BD-D933-ABD0957D9B96}"/>
              </a:ext>
            </a:extLst>
          </p:cNvPr>
          <p:cNvSpPr>
            <a:spLocks noGrp="1"/>
          </p:cNvSpPr>
          <p:nvPr>
            <p:ph idx="1"/>
          </p:nvPr>
        </p:nvSpPr>
        <p:spPr/>
        <p:txBody>
          <a:bodyPr/>
          <a:lstStyle/>
          <a:p>
            <a:r>
              <a:rPr lang="en-US" dirty="0"/>
              <a:t>Installing </a:t>
            </a:r>
            <a:r>
              <a:rPr lang="en-US" dirty="0" err="1"/>
              <a:t>Jupyter</a:t>
            </a:r>
            <a:r>
              <a:rPr lang="en-US" dirty="0"/>
              <a:t> notebooks and crash course with Python</a:t>
            </a:r>
          </a:p>
          <a:p>
            <a:r>
              <a:rPr lang="en-US" dirty="0"/>
              <a:t>Exploring our first dataset!</a:t>
            </a:r>
          </a:p>
          <a:p>
            <a:endParaRPr lang="en-US" dirty="0"/>
          </a:p>
          <a:p>
            <a:r>
              <a:rPr lang="en-US" b="1" dirty="0"/>
              <a:t>IMPORTANT: </a:t>
            </a:r>
          </a:p>
          <a:p>
            <a:pPr lvl="1"/>
            <a:r>
              <a:rPr lang="en-US" dirty="0">
                <a:solidFill>
                  <a:schemeClr val="accent1"/>
                </a:solidFill>
              </a:rPr>
              <a:t>Try to get </a:t>
            </a:r>
            <a:r>
              <a:rPr lang="en-US" dirty="0" err="1">
                <a:solidFill>
                  <a:schemeClr val="accent1"/>
                </a:solidFill>
              </a:rPr>
              <a:t>Jupyter</a:t>
            </a:r>
            <a:r>
              <a:rPr lang="en-US" dirty="0">
                <a:solidFill>
                  <a:schemeClr val="accent1"/>
                </a:solidFill>
              </a:rPr>
              <a:t> notebooks up and running ASAP so we can help troubleshoot.</a:t>
            </a:r>
          </a:p>
          <a:p>
            <a:pPr lvl="1"/>
            <a:r>
              <a:rPr lang="en-US" dirty="0">
                <a:solidFill>
                  <a:schemeClr val="accent1"/>
                </a:solidFill>
              </a:rPr>
              <a:t>If you haven’t programmed in Python (or at all) before, HW1 may be overwhelming – it will get easier!!!</a:t>
            </a:r>
          </a:p>
          <a:p>
            <a:pPr lvl="2"/>
            <a:r>
              <a:rPr lang="en-US" b="1" dirty="0">
                <a:solidFill>
                  <a:schemeClr val="accent1"/>
                </a:solidFill>
              </a:rPr>
              <a:t>Please</a:t>
            </a:r>
            <a:r>
              <a:rPr lang="en-US" dirty="0">
                <a:solidFill>
                  <a:schemeClr val="accent1"/>
                </a:solidFill>
              </a:rPr>
              <a:t> come to Mary’s Office Hours (Wednesday 1-2:30) for help!! </a:t>
            </a:r>
          </a:p>
          <a:p>
            <a:pPr lvl="2"/>
            <a:r>
              <a:rPr lang="en-US" dirty="0">
                <a:solidFill>
                  <a:schemeClr val="accent1"/>
                </a:solidFill>
              </a:rPr>
              <a:t>Or go to Isaac’s on Thursday, but Mary is more familiar with Python </a:t>
            </a:r>
            <a:r>
              <a:rPr lang="en-US" dirty="0">
                <a:solidFill>
                  <a:schemeClr val="accent1"/>
                </a:solidFill>
                <a:sym typeface="Wingdings" pitchFamily="2" charset="2"/>
              </a:rPr>
              <a:t> </a:t>
            </a:r>
            <a:r>
              <a:rPr lang="en-US" dirty="0">
                <a:solidFill>
                  <a:schemeClr val="accent1"/>
                </a:solidFill>
              </a:rPr>
              <a:t>.</a:t>
            </a:r>
          </a:p>
        </p:txBody>
      </p:sp>
    </p:spTree>
    <p:extLst>
      <p:ext uri="{BB962C8B-B14F-4D97-AF65-F5344CB8AC3E}">
        <p14:creationId xmlns:p14="http://schemas.microsoft.com/office/powerpoint/2010/main" val="24680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AE85-2C40-EB22-BC17-253EB118706E}"/>
              </a:ext>
            </a:extLst>
          </p:cNvPr>
          <p:cNvSpPr>
            <a:spLocks noGrp="1"/>
          </p:cNvSpPr>
          <p:nvPr>
            <p:ph type="title"/>
          </p:nvPr>
        </p:nvSpPr>
        <p:spPr/>
        <p:txBody>
          <a:bodyPr/>
          <a:lstStyle/>
          <a:p>
            <a:r>
              <a:rPr lang="en-US" dirty="0"/>
              <a:t>The Plan</a:t>
            </a:r>
            <a:br>
              <a:rPr lang="en-US" dirty="0"/>
            </a:br>
            <a:r>
              <a:rPr lang="en-US" sz="2400" dirty="0">
                <a:solidFill>
                  <a:schemeClr val="accent1"/>
                </a:solidFill>
              </a:rPr>
              <a:t>disclaimer: The Plan is subject to change</a:t>
            </a:r>
            <a:endParaRPr lang="en-US" dirty="0">
              <a:solidFill>
                <a:schemeClr val="accent1"/>
              </a:solidFill>
            </a:endParaRPr>
          </a:p>
        </p:txBody>
      </p:sp>
      <p:sp>
        <p:nvSpPr>
          <p:cNvPr id="3" name="Content Placeholder 2">
            <a:extLst>
              <a:ext uri="{FF2B5EF4-FFF2-40B4-BE49-F238E27FC236}">
                <a16:creationId xmlns:a16="http://schemas.microsoft.com/office/drawing/2014/main" id="{BE91798E-BF16-C725-49FF-E201D8724DF5}"/>
              </a:ext>
            </a:extLst>
          </p:cNvPr>
          <p:cNvSpPr>
            <a:spLocks noGrp="1"/>
          </p:cNvSpPr>
          <p:nvPr>
            <p:ph idx="1"/>
          </p:nvPr>
        </p:nvSpPr>
        <p:spPr>
          <a:xfrm>
            <a:off x="838200" y="1825625"/>
            <a:ext cx="10515600" cy="4786842"/>
          </a:xfrm>
        </p:spPr>
        <p:txBody>
          <a:bodyPr>
            <a:normAutofit lnSpcReduction="10000"/>
          </a:bodyPr>
          <a:lstStyle/>
          <a:p>
            <a:r>
              <a:rPr lang="en-US" dirty="0"/>
              <a:t>Class 1: Today!</a:t>
            </a:r>
          </a:p>
          <a:p>
            <a:pPr lvl="1"/>
            <a:r>
              <a:rPr lang="en-US" dirty="0">
                <a:solidFill>
                  <a:schemeClr val="accent1"/>
                </a:solidFill>
              </a:rPr>
              <a:t>What is causality?</a:t>
            </a:r>
          </a:p>
          <a:p>
            <a:r>
              <a:rPr lang="en-US" dirty="0"/>
              <a:t>Classes 2-4: Causal Inference</a:t>
            </a:r>
          </a:p>
          <a:p>
            <a:pPr lvl="1"/>
            <a:r>
              <a:rPr lang="en-US" dirty="0">
                <a:solidFill>
                  <a:schemeClr val="accent1"/>
                </a:solidFill>
              </a:rPr>
              <a:t>Actual and Natural Experiments, Instrumental Variables, </a:t>
            </a:r>
            <a:r>
              <a:rPr lang="en-US" dirty="0" err="1">
                <a:solidFill>
                  <a:schemeClr val="accent1"/>
                </a:solidFill>
              </a:rPr>
              <a:t>etc</a:t>
            </a:r>
            <a:endParaRPr lang="en-US" dirty="0">
              <a:solidFill>
                <a:schemeClr val="accent1"/>
              </a:solidFill>
            </a:endParaRPr>
          </a:p>
          <a:p>
            <a:r>
              <a:rPr lang="en-US" dirty="0"/>
              <a:t>Class 5: Regression</a:t>
            </a:r>
          </a:p>
          <a:p>
            <a:pPr lvl="1"/>
            <a:r>
              <a:rPr lang="en-US" dirty="0">
                <a:solidFill>
                  <a:schemeClr val="accent1"/>
                </a:solidFill>
              </a:rPr>
              <a:t>Both the math and the many ways to interpret it</a:t>
            </a:r>
          </a:p>
          <a:p>
            <a:r>
              <a:rPr lang="en-US" dirty="0"/>
              <a:t>Class 6-7: Modeling linear and non-linear relationships in data</a:t>
            </a:r>
          </a:p>
          <a:p>
            <a:pPr lvl="1"/>
            <a:r>
              <a:rPr lang="en-US" dirty="0">
                <a:solidFill>
                  <a:schemeClr val="accent1"/>
                </a:solidFill>
              </a:rPr>
              <a:t>SVD, PCA, Random Forests, Neural networks, </a:t>
            </a:r>
            <a:r>
              <a:rPr lang="en-US" dirty="0" err="1">
                <a:solidFill>
                  <a:schemeClr val="accent1"/>
                </a:solidFill>
              </a:rPr>
              <a:t>etc</a:t>
            </a:r>
            <a:endParaRPr lang="en-US" dirty="0">
              <a:solidFill>
                <a:schemeClr val="accent1"/>
              </a:solidFill>
            </a:endParaRPr>
          </a:p>
          <a:p>
            <a:r>
              <a:rPr lang="en-US" dirty="0"/>
              <a:t>Class 8-9: All sorts of data!</a:t>
            </a:r>
          </a:p>
          <a:p>
            <a:pPr lvl="1"/>
            <a:r>
              <a:rPr lang="en-US" dirty="0">
                <a:solidFill>
                  <a:schemeClr val="accent1"/>
                </a:solidFill>
              </a:rPr>
              <a:t>Art, music, text, …</a:t>
            </a:r>
          </a:p>
          <a:p>
            <a:r>
              <a:rPr lang="en-US" dirty="0"/>
              <a:t>Class 10: Project presentations</a:t>
            </a:r>
          </a:p>
        </p:txBody>
      </p:sp>
      <p:grpSp>
        <p:nvGrpSpPr>
          <p:cNvPr id="7" name="Group 6">
            <a:extLst>
              <a:ext uri="{FF2B5EF4-FFF2-40B4-BE49-F238E27FC236}">
                <a16:creationId xmlns:a16="http://schemas.microsoft.com/office/drawing/2014/main" id="{0A1F137B-3A99-263B-44D3-4BBB0DDE019C}"/>
              </a:ext>
            </a:extLst>
          </p:cNvPr>
          <p:cNvGrpSpPr/>
          <p:nvPr/>
        </p:nvGrpSpPr>
        <p:grpSpPr>
          <a:xfrm>
            <a:off x="10246400" y="3362977"/>
            <a:ext cx="2093767" cy="1286720"/>
            <a:chOff x="10246400" y="3362977"/>
            <a:chExt cx="2093767" cy="1286720"/>
          </a:xfrm>
        </p:grpSpPr>
        <p:sp>
          <p:nvSpPr>
            <p:cNvPr id="4" name="Left Arrow 3">
              <a:extLst>
                <a:ext uri="{FF2B5EF4-FFF2-40B4-BE49-F238E27FC236}">
                  <a16:creationId xmlns:a16="http://schemas.microsoft.com/office/drawing/2014/main" id="{5C24ECB0-CC07-F79C-27FC-401C408B5E5C}"/>
                </a:ext>
              </a:extLst>
            </p:cNvPr>
            <p:cNvSpPr/>
            <p:nvPr/>
          </p:nvSpPr>
          <p:spPr>
            <a:xfrm rot="19715078">
              <a:off x="10246400" y="3980830"/>
              <a:ext cx="787400" cy="6688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86A1CB-DA94-C309-1002-CFF825C631FB}"/>
                </a:ext>
              </a:extLst>
            </p:cNvPr>
            <p:cNvSpPr txBox="1"/>
            <p:nvPr/>
          </p:nvSpPr>
          <p:spPr>
            <a:xfrm>
              <a:off x="10714567" y="3362977"/>
              <a:ext cx="1625600" cy="923330"/>
            </a:xfrm>
            <a:prstGeom prst="rect">
              <a:avLst/>
            </a:prstGeom>
            <a:noFill/>
          </p:spPr>
          <p:txBody>
            <a:bodyPr wrap="square" rtlCol="0">
              <a:spAutoFit/>
            </a:bodyPr>
            <a:lstStyle/>
            <a:p>
              <a:pPr algn="ctr"/>
              <a:r>
                <a:rPr lang="en-US" dirty="0">
                  <a:solidFill>
                    <a:schemeClr val="accent1"/>
                  </a:solidFill>
                </a:rPr>
                <a:t>Start thinking about your projects!</a:t>
              </a:r>
            </a:p>
          </p:txBody>
        </p:sp>
      </p:grpSp>
      <p:sp>
        <p:nvSpPr>
          <p:cNvPr id="6" name="TextBox 5">
            <a:extLst>
              <a:ext uri="{FF2B5EF4-FFF2-40B4-BE49-F238E27FC236}">
                <a16:creationId xmlns:a16="http://schemas.microsoft.com/office/drawing/2014/main" id="{62833137-898A-B694-0FB4-CC6E6CA026DD}"/>
              </a:ext>
            </a:extLst>
          </p:cNvPr>
          <p:cNvSpPr txBox="1"/>
          <p:nvPr/>
        </p:nvSpPr>
        <p:spPr>
          <a:xfrm>
            <a:off x="6468533" y="252413"/>
            <a:ext cx="5372101" cy="830997"/>
          </a:xfrm>
          <a:prstGeom prst="rect">
            <a:avLst/>
          </a:prstGeom>
          <a:noFill/>
        </p:spPr>
        <p:txBody>
          <a:bodyPr wrap="square" rtlCol="0">
            <a:spAutoFit/>
          </a:bodyPr>
          <a:lstStyle/>
          <a:p>
            <a:pPr algn="ctr"/>
            <a:r>
              <a:rPr lang="en-US" sz="2400" dirty="0">
                <a:solidFill>
                  <a:schemeClr val="accent2"/>
                </a:solidFill>
              </a:rPr>
              <a:t>Is there a particular topic you really want to cover?  (Within reason?) Let us know!</a:t>
            </a:r>
          </a:p>
        </p:txBody>
      </p:sp>
    </p:spTree>
    <p:extLst>
      <p:ext uri="{BB962C8B-B14F-4D97-AF65-F5344CB8AC3E}">
        <p14:creationId xmlns:p14="http://schemas.microsoft.com/office/powerpoint/2010/main" val="147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9B8BE-534A-DCAF-5E0A-D2D8777442AB}"/>
              </a:ext>
            </a:extLst>
          </p:cNvPr>
          <p:cNvSpPr>
            <a:spLocks noGrp="1"/>
          </p:cNvSpPr>
          <p:nvPr>
            <p:ph type="title"/>
          </p:nvPr>
        </p:nvSpPr>
        <p:spPr/>
        <p:txBody>
          <a:bodyPr/>
          <a:lstStyle/>
          <a:p>
            <a:r>
              <a:rPr lang="en-US" dirty="0"/>
              <a:t>Causality!</a:t>
            </a:r>
          </a:p>
        </p:txBody>
      </p:sp>
      <p:sp>
        <p:nvSpPr>
          <p:cNvPr id="3" name="Text Placeholder 2">
            <a:extLst>
              <a:ext uri="{FF2B5EF4-FFF2-40B4-BE49-F238E27FC236}">
                <a16:creationId xmlns:a16="http://schemas.microsoft.com/office/drawing/2014/main" id="{6395C88E-39B5-4BF2-8644-5D154D7F63A4}"/>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FE362C83-10D2-F878-90A0-1208E3B53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368" y="361949"/>
            <a:ext cx="6544649" cy="265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37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FFAB-B721-F3D4-EB07-8414101581E1}"/>
              </a:ext>
            </a:extLst>
          </p:cNvPr>
          <p:cNvSpPr>
            <a:spLocks noGrp="1"/>
          </p:cNvSpPr>
          <p:nvPr>
            <p:ph type="title"/>
          </p:nvPr>
        </p:nvSpPr>
        <p:spPr/>
        <p:txBody>
          <a:bodyPr/>
          <a:lstStyle/>
          <a:p>
            <a:r>
              <a:rPr lang="en-US" dirty="0"/>
              <a:t>Answering “causal” questions from data</a:t>
            </a:r>
          </a:p>
        </p:txBody>
      </p:sp>
      <p:sp>
        <p:nvSpPr>
          <p:cNvPr id="3" name="Content Placeholder 2">
            <a:extLst>
              <a:ext uri="{FF2B5EF4-FFF2-40B4-BE49-F238E27FC236}">
                <a16:creationId xmlns:a16="http://schemas.microsoft.com/office/drawing/2014/main" id="{05F8C828-6D97-E3C0-B1C9-5646B2D7A59B}"/>
              </a:ext>
            </a:extLst>
          </p:cNvPr>
          <p:cNvSpPr>
            <a:spLocks noGrp="1"/>
          </p:cNvSpPr>
          <p:nvPr>
            <p:ph idx="1"/>
          </p:nvPr>
        </p:nvSpPr>
        <p:spPr>
          <a:xfrm>
            <a:off x="838200" y="1825625"/>
            <a:ext cx="11049000" cy="4351338"/>
          </a:xfrm>
        </p:spPr>
        <p:txBody>
          <a:bodyPr/>
          <a:lstStyle/>
          <a:p>
            <a:r>
              <a:rPr lang="en-US" dirty="0">
                <a:solidFill>
                  <a:schemeClr val="accent1"/>
                </a:solidFill>
              </a:rPr>
              <a:t>What is the effect of going to college on future earnings?</a:t>
            </a:r>
          </a:p>
          <a:p>
            <a:r>
              <a:rPr lang="en-US" dirty="0">
                <a:solidFill>
                  <a:schemeClr val="accent1"/>
                </a:solidFill>
              </a:rPr>
              <a:t>What is the effect of campaigning on election results?</a:t>
            </a:r>
          </a:p>
          <a:p>
            <a:r>
              <a:rPr lang="en-US" dirty="0">
                <a:solidFill>
                  <a:schemeClr val="accent1"/>
                </a:solidFill>
              </a:rPr>
              <a:t>What is the effect of job training programs on earnings?</a:t>
            </a:r>
          </a:p>
          <a:p>
            <a:r>
              <a:rPr lang="en-US" dirty="0">
                <a:solidFill>
                  <a:schemeClr val="accent1"/>
                </a:solidFill>
              </a:rPr>
              <a:t>What is the effect of biases in training data on the output of classifiers?</a:t>
            </a:r>
          </a:p>
          <a:p>
            <a:r>
              <a:rPr lang="en-US" dirty="0">
                <a:solidFill>
                  <a:schemeClr val="accent1"/>
                </a:solidFill>
              </a:rPr>
              <a:t>What is the effect of monetary/fiscal policy on inflation?</a:t>
            </a:r>
          </a:p>
          <a:p>
            <a:r>
              <a:rPr lang="en-US" dirty="0">
                <a:solidFill>
                  <a:schemeClr val="accent1"/>
                </a:solidFill>
              </a:rPr>
              <a:t>What is the effect of taking this class on your understanding of causality?</a:t>
            </a:r>
          </a:p>
        </p:txBody>
      </p:sp>
      <p:pic>
        <p:nvPicPr>
          <p:cNvPr id="4" name="Picture 2">
            <a:extLst>
              <a:ext uri="{FF2B5EF4-FFF2-40B4-BE49-F238E27FC236}">
                <a16:creationId xmlns:a16="http://schemas.microsoft.com/office/drawing/2014/main" id="{4ECB1E74-84EC-9B60-A680-195DC5D19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056" y="5013160"/>
            <a:ext cx="4005071" cy="162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44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FFAB-B721-F3D4-EB07-8414101581E1}"/>
              </a:ext>
            </a:extLst>
          </p:cNvPr>
          <p:cNvSpPr>
            <a:spLocks noGrp="1"/>
          </p:cNvSpPr>
          <p:nvPr>
            <p:ph type="title"/>
          </p:nvPr>
        </p:nvSpPr>
        <p:spPr/>
        <p:txBody>
          <a:bodyPr/>
          <a:lstStyle/>
          <a:p>
            <a:r>
              <a:rPr lang="en-US" dirty="0"/>
              <a:t>Answering “causal” questions from data</a:t>
            </a:r>
          </a:p>
        </p:txBody>
      </p:sp>
      <p:sp>
        <p:nvSpPr>
          <p:cNvPr id="3" name="Content Placeholder 2">
            <a:extLst>
              <a:ext uri="{FF2B5EF4-FFF2-40B4-BE49-F238E27FC236}">
                <a16:creationId xmlns:a16="http://schemas.microsoft.com/office/drawing/2014/main" id="{05F8C828-6D97-E3C0-B1C9-5646B2D7A59B}"/>
              </a:ext>
            </a:extLst>
          </p:cNvPr>
          <p:cNvSpPr>
            <a:spLocks noGrp="1"/>
          </p:cNvSpPr>
          <p:nvPr>
            <p:ph idx="1"/>
          </p:nvPr>
        </p:nvSpPr>
        <p:spPr>
          <a:xfrm>
            <a:off x="838200" y="1825625"/>
            <a:ext cx="11099800" cy="4351338"/>
          </a:xfrm>
        </p:spPr>
        <p:txBody>
          <a:bodyPr>
            <a:normAutofit/>
          </a:bodyPr>
          <a:lstStyle/>
          <a:p>
            <a:r>
              <a:rPr lang="en-US" dirty="0">
                <a:solidFill>
                  <a:schemeClr val="accent1"/>
                </a:solidFill>
              </a:rPr>
              <a:t>What is the effect of going to college on future earnings?</a:t>
            </a:r>
          </a:p>
          <a:p>
            <a:r>
              <a:rPr lang="en-US" dirty="0">
                <a:solidFill>
                  <a:schemeClr val="accent1"/>
                </a:solidFill>
              </a:rPr>
              <a:t>What is the effect of campaigning on election results?</a:t>
            </a:r>
          </a:p>
          <a:p>
            <a:r>
              <a:rPr lang="en-US" dirty="0">
                <a:solidFill>
                  <a:schemeClr val="accent1"/>
                </a:solidFill>
              </a:rPr>
              <a:t>What is the effect of job training programs on earnings?</a:t>
            </a:r>
          </a:p>
          <a:p>
            <a:r>
              <a:rPr lang="en-US" dirty="0">
                <a:solidFill>
                  <a:schemeClr val="accent1"/>
                </a:solidFill>
              </a:rPr>
              <a:t>What is the effect of biases in training data on the output of classifiers?</a:t>
            </a:r>
          </a:p>
          <a:p>
            <a:r>
              <a:rPr lang="en-US" dirty="0">
                <a:solidFill>
                  <a:schemeClr val="accent1"/>
                </a:solidFill>
              </a:rPr>
              <a:t>What is the effect of monetary/fiscal policy on inflation?</a:t>
            </a:r>
          </a:p>
          <a:p>
            <a:r>
              <a:rPr lang="en-US" dirty="0">
                <a:solidFill>
                  <a:schemeClr val="accent1"/>
                </a:solidFill>
              </a:rPr>
              <a:t>What is the effect of taking this class on your understanding of causality?</a:t>
            </a:r>
          </a:p>
          <a:p>
            <a:pPr marL="0" indent="0">
              <a:buNone/>
            </a:pPr>
            <a:br>
              <a:rPr lang="en-US" dirty="0">
                <a:solidFill>
                  <a:schemeClr val="accent1"/>
                </a:solidFill>
              </a:rPr>
            </a:br>
            <a:endParaRPr lang="en-US" dirty="0">
              <a:solidFill>
                <a:schemeClr val="accent1"/>
              </a:solidFill>
            </a:endParaRPr>
          </a:p>
        </p:txBody>
      </p:sp>
      <p:sp>
        <p:nvSpPr>
          <p:cNvPr id="5" name="TextBox 4">
            <a:extLst>
              <a:ext uri="{FF2B5EF4-FFF2-40B4-BE49-F238E27FC236}">
                <a16:creationId xmlns:a16="http://schemas.microsoft.com/office/drawing/2014/main" id="{7E38EF55-E747-A3AD-CCAB-F11FDBA3AF9F}"/>
              </a:ext>
            </a:extLst>
          </p:cNvPr>
          <p:cNvSpPr txBox="1"/>
          <p:nvPr/>
        </p:nvSpPr>
        <p:spPr>
          <a:xfrm>
            <a:off x="1377696" y="5846544"/>
            <a:ext cx="9436608" cy="646331"/>
          </a:xfrm>
          <a:prstGeom prst="rect">
            <a:avLst/>
          </a:prstGeom>
          <a:noFill/>
        </p:spPr>
        <p:txBody>
          <a:bodyPr wrap="square" rtlCol="0">
            <a:spAutoFit/>
          </a:bodyPr>
          <a:lstStyle/>
          <a:p>
            <a:pPr algn="ctr"/>
            <a:r>
              <a:rPr lang="en-US" sz="3600" dirty="0">
                <a:solidFill>
                  <a:schemeClr val="accent2"/>
                </a:solidFill>
              </a:rPr>
              <a:t>What do any of these questions even mean???</a:t>
            </a:r>
          </a:p>
        </p:txBody>
      </p:sp>
    </p:spTree>
    <p:extLst>
      <p:ext uri="{BB962C8B-B14F-4D97-AF65-F5344CB8AC3E}">
        <p14:creationId xmlns:p14="http://schemas.microsoft.com/office/powerpoint/2010/main" val="157412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1112-4667-657D-537B-22ABFF052B62}"/>
              </a:ext>
            </a:extLst>
          </p:cNvPr>
          <p:cNvSpPr>
            <a:spLocks noGrp="1"/>
          </p:cNvSpPr>
          <p:nvPr>
            <p:ph type="title"/>
          </p:nvPr>
        </p:nvSpPr>
        <p:spPr/>
        <p:txBody>
          <a:bodyPr/>
          <a:lstStyle/>
          <a:p>
            <a:r>
              <a:rPr lang="en-US" dirty="0"/>
              <a:t>For the rest of today’s class</a:t>
            </a:r>
          </a:p>
        </p:txBody>
      </p:sp>
      <p:sp>
        <p:nvSpPr>
          <p:cNvPr id="3" name="Content Placeholder 2">
            <a:extLst>
              <a:ext uri="{FF2B5EF4-FFF2-40B4-BE49-F238E27FC236}">
                <a16:creationId xmlns:a16="http://schemas.microsoft.com/office/drawing/2014/main" id="{2A322BA4-4D63-BF20-3ED8-17786EA7C5A4}"/>
              </a:ext>
            </a:extLst>
          </p:cNvPr>
          <p:cNvSpPr>
            <a:spLocks noGrp="1"/>
          </p:cNvSpPr>
          <p:nvPr>
            <p:ph idx="1"/>
          </p:nvPr>
        </p:nvSpPr>
        <p:spPr/>
        <p:txBody>
          <a:bodyPr/>
          <a:lstStyle/>
          <a:p>
            <a:r>
              <a:rPr lang="en-US" dirty="0"/>
              <a:t>We will survey several ways that people think about </a:t>
            </a:r>
            <a:r>
              <a:rPr lang="en-US" i="1" dirty="0"/>
              <a:t>causality.</a:t>
            </a:r>
          </a:p>
          <a:p>
            <a:r>
              <a:rPr lang="en-US" dirty="0"/>
              <a:t>We will discuss pros and cons.</a:t>
            </a:r>
          </a:p>
          <a:p>
            <a:r>
              <a:rPr lang="en-US" dirty="0"/>
              <a:t>But first!  Some examples.</a:t>
            </a:r>
          </a:p>
        </p:txBody>
      </p:sp>
    </p:spTree>
    <p:extLst>
      <p:ext uri="{BB962C8B-B14F-4D97-AF65-F5344CB8AC3E}">
        <p14:creationId xmlns:p14="http://schemas.microsoft.com/office/powerpoint/2010/main" val="146644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B00C-3271-8CB8-C64B-9A05E5B7483C}"/>
              </a:ext>
            </a:extLst>
          </p:cNvPr>
          <p:cNvSpPr>
            <a:spLocks noGrp="1"/>
          </p:cNvSpPr>
          <p:nvPr>
            <p:ph type="title"/>
          </p:nvPr>
        </p:nvSpPr>
        <p:spPr/>
        <p:txBody>
          <a:bodyPr/>
          <a:lstStyle/>
          <a:p>
            <a:r>
              <a:rPr lang="en-US" dirty="0"/>
              <a:t>Ice Cream causes Homicide?</a:t>
            </a:r>
          </a:p>
        </p:txBody>
      </p:sp>
      <p:sp>
        <p:nvSpPr>
          <p:cNvPr id="3" name="Content Placeholder 2">
            <a:extLst>
              <a:ext uri="{FF2B5EF4-FFF2-40B4-BE49-F238E27FC236}">
                <a16:creationId xmlns:a16="http://schemas.microsoft.com/office/drawing/2014/main" id="{57F48969-CB56-743D-ED66-12172B65E145}"/>
              </a:ext>
            </a:extLst>
          </p:cNvPr>
          <p:cNvSpPr>
            <a:spLocks noGrp="1"/>
          </p:cNvSpPr>
          <p:nvPr>
            <p:ph idx="1"/>
          </p:nvPr>
        </p:nvSpPr>
        <p:spPr>
          <a:xfrm>
            <a:off x="838200" y="1825625"/>
            <a:ext cx="9922934" cy="4351338"/>
          </a:xfrm>
        </p:spPr>
        <p:txBody>
          <a:bodyPr/>
          <a:lstStyle/>
          <a:p>
            <a:r>
              <a:rPr lang="en-US" dirty="0"/>
              <a:t>Apocryphal Fact: The more ice cream sales there are, the more homicides occur.</a:t>
            </a:r>
          </a:p>
        </p:txBody>
      </p:sp>
      <p:pic>
        <p:nvPicPr>
          <p:cNvPr id="2050" name="Picture 2" descr="Ice cream scatter">
            <a:extLst>
              <a:ext uri="{FF2B5EF4-FFF2-40B4-BE49-F238E27FC236}">
                <a16:creationId xmlns:a16="http://schemas.microsoft.com/office/drawing/2014/main" id="{EF8A2CCD-200A-1BF7-D852-DA3EF832D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32" y="2718638"/>
            <a:ext cx="6155267" cy="38408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8E3900-0753-869B-DF8A-82D2518532A7}"/>
              </a:ext>
            </a:extLst>
          </p:cNvPr>
          <p:cNvSpPr txBox="1"/>
          <p:nvPr/>
        </p:nvSpPr>
        <p:spPr>
          <a:xfrm>
            <a:off x="10024533" y="6176963"/>
            <a:ext cx="2387600" cy="461665"/>
          </a:xfrm>
          <a:prstGeom prst="rect">
            <a:avLst/>
          </a:prstGeom>
          <a:noFill/>
        </p:spPr>
        <p:txBody>
          <a:bodyPr wrap="square" rtlCol="0">
            <a:spAutoFit/>
          </a:bodyPr>
          <a:lstStyle/>
          <a:p>
            <a:r>
              <a:rPr lang="en-US" sz="1200" dirty="0">
                <a:solidFill>
                  <a:schemeClr val="accent1"/>
                </a:solidFill>
              </a:rPr>
              <a:t>Apocryphal Data</a:t>
            </a:r>
          </a:p>
          <a:p>
            <a:r>
              <a:rPr lang="en-US" sz="1200" dirty="0">
                <a:solidFill>
                  <a:schemeClr val="accent1"/>
                </a:solidFill>
              </a:rPr>
              <a:t>Source: Google image search...</a:t>
            </a:r>
          </a:p>
        </p:txBody>
      </p:sp>
      <p:sp>
        <p:nvSpPr>
          <p:cNvPr id="5" name="TextBox 4">
            <a:extLst>
              <a:ext uri="{FF2B5EF4-FFF2-40B4-BE49-F238E27FC236}">
                <a16:creationId xmlns:a16="http://schemas.microsoft.com/office/drawing/2014/main" id="{73118560-7511-18AE-9254-A60FDB94A16C}"/>
              </a:ext>
            </a:extLst>
          </p:cNvPr>
          <p:cNvSpPr txBox="1"/>
          <p:nvPr/>
        </p:nvSpPr>
        <p:spPr>
          <a:xfrm>
            <a:off x="1109132" y="3808084"/>
            <a:ext cx="4512734" cy="1077218"/>
          </a:xfrm>
          <a:prstGeom prst="rect">
            <a:avLst/>
          </a:prstGeom>
          <a:noFill/>
        </p:spPr>
        <p:txBody>
          <a:bodyPr wrap="square" rtlCol="0">
            <a:spAutoFit/>
          </a:bodyPr>
          <a:lstStyle/>
          <a:p>
            <a:r>
              <a:rPr lang="en-US" sz="3200" dirty="0">
                <a:solidFill>
                  <a:schemeClr val="accent2"/>
                </a:solidFill>
              </a:rPr>
              <a:t>What’s going on?  </a:t>
            </a:r>
          </a:p>
          <a:p>
            <a:r>
              <a:rPr lang="en-US" sz="3200" dirty="0">
                <a:solidFill>
                  <a:schemeClr val="accent2"/>
                </a:solidFill>
              </a:rPr>
              <a:t>Talk in small groups.</a:t>
            </a:r>
          </a:p>
        </p:txBody>
      </p:sp>
      <p:pic>
        <p:nvPicPr>
          <p:cNvPr id="1026" name="Picture 2" descr="Home - Hershey's® Ice Cream">
            <a:extLst>
              <a:ext uri="{FF2B5EF4-FFF2-40B4-BE49-F238E27FC236}">
                <a16:creationId xmlns:a16="http://schemas.microsoft.com/office/drawing/2014/main" id="{D5254655-5057-8909-5D21-E23BA7B51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643" y="267439"/>
            <a:ext cx="852314" cy="155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09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B817-CB5B-D7B4-1F78-CC462882E50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B06EA45-4A1B-04CF-CF8F-5965641B3730}"/>
              </a:ext>
            </a:extLst>
          </p:cNvPr>
          <p:cNvSpPr>
            <a:spLocks noGrp="1"/>
          </p:cNvSpPr>
          <p:nvPr>
            <p:ph idx="1"/>
          </p:nvPr>
        </p:nvSpPr>
        <p:spPr/>
        <p:txBody>
          <a:bodyPr/>
          <a:lstStyle/>
          <a:p>
            <a:r>
              <a:rPr lang="en-US" dirty="0"/>
              <a:t>Welcome!</a:t>
            </a:r>
          </a:p>
          <a:p>
            <a:r>
              <a:rPr lang="en-US" dirty="0"/>
              <a:t>Course Overview</a:t>
            </a:r>
          </a:p>
          <a:p>
            <a:r>
              <a:rPr lang="en-US" dirty="0"/>
              <a:t>Causality</a:t>
            </a:r>
          </a:p>
        </p:txBody>
      </p:sp>
    </p:spTree>
    <p:extLst>
      <p:ext uri="{BB962C8B-B14F-4D97-AF65-F5344CB8AC3E}">
        <p14:creationId xmlns:p14="http://schemas.microsoft.com/office/powerpoint/2010/main" val="1924444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9EF2-8200-179E-BC26-878A27E0FB7D}"/>
              </a:ext>
            </a:extLst>
          </p:cNvPr>
          <p:cNvSpPr>
            <a:spLocks noGrp="1"/>
          </p:cNvSpPr>
          <p:nvPr>
            <p:ph type="title"/>
          </p:nvPr>
        </p:nvSpPr>
        <p:spPr/>
        <p:txBody>
          <a:bodyPr>
            <a:normAutofit/>
          </a:bodyPr>
          <a:lstStyle/>
          <a:p>
            <a:r>
              <a:rPr lang="en-US" dirty="0"/>
              <a:t>Possible issues </a:t>
            </a:r>
            <a:br>
              <a:rPr lang="en-US" dirty="0"/>
            </a:br>
            <a:r>
              <a:rPr lang="en-US" sz="3200" dirty="0"/>
              <a:t>with “Ice cream causes homicide”</a:t>
            </a:r>
            <a:endParaRPr lang="en-US" dirty="0"/>
          </a:p>
        </p:txBody>
      </p:sp>
      <p:sp>
        <p:nvSpPr>
          <p:cNvPr id="3" name="Content Placeholder 2">
            <a:extLst>
              <a:ext uri="{FF2B5EF4-FFF2-40B4-BE49-F238E27FC236}">
                <a16:creationId xmlns:a16="http://schemas.microsoft.com/office/drawing/2014/main" id="{E2C97110-6126-E24A-E8B6-76A24A446A15}"/>
              </a:ext>
            </a:extLst>
          </p:cNvPr>
          <p:cNvSpPr>
            <a:spLocks noGrp="1"/>
          </p:cNvSpPr>
          <p:nvPr>
            <p:ph idx="1"/>
          </p:nvPr>
        </p:nvSpPr>
        <p:spPr/>
        <p:txBody>
          <a:bodyPr/>
          <a:lstStyle/>
          <a:p>
            <a:r>
              <a:rPr lang="en-US" dirty="0"/>
              <a:t>Confounding variables: Third factors that influence both.</a:t>
            </a:r>
          </a:p>
          <a:p>
            <a:r>
              <a:rPr lang="en-US" dirty="0"/>
              <a:t>Confounding variables in this case might be:</a:t>
            </a:r>
          </a:p>
          <a:p>
            <a:pPr lvl="1"/>
            <a:r>
              <a:rPr lang="en-US" b="1" dirty="0">
                <a:solidFill>
                  <a:schemeClr val="accent1"/>
                </a:solidFill>
              </a:rPr>
              <a:t>Sunshine: </a:t>
            </a:r>
            <a:r>
              <a:rPr lang="en-US" dirty="0">
                <a:solidFill>
                  <a:schemeClr val="accent1"/>
                </a:solidFill>
              </a:rPr>
              <a:t>When it’s sunny out, there are more ice cream sales, but also more daylight, which leads to more people out and about, which leads to…</a:t>
            </a:r>
          </a:p>
          <a:p>
            <a:pPr lvl="1"/>
            <a:r>
              <a:rPr lang="en-US" b="1" dirty="0">
                <a:solidFill>
                  <a:schemeClr val="accent1"/>
                </a:solidFill>
              </a:rPr>
              <a:t>Heat: </a:t>
            </a:r>
            <a:r>
              <a:rPr lang="en-US" dirty="0">
                <a:solidFill>
                  <a:schemeClr val="accent1"/>
                </a:solidFill>
              </a:rPr>
              <a:t>When it’s warm out, there are more ice cream sales, but also more people are cranky because of the heat…</a:t>
            </a:r>
          </a:p>
          <a:p>
            <a:pPr lvl="1"/>
            <a:r>
              <a:rPr lang="en-US" dirty="0">
                <a:solidFill>
                  <a:schemeClr val="accent1"/>
                </a:solidFill>
              </a:rPr>
              <a:t>...</a:t>
            </a:r>
          </a:p>
          <a:p>
            <a:endParaRPr lang="en-US" dirty="0"/>
          </a:p>
        </p:txBody>
      </p:sp>
      <p:grpSp>
        <p:nvGrpSpPr>
          <p:cNvPr id="17" name="Group 16">
            <a:extLst>
              <a:ext uri="{FF2B5EF4-FFF2-40B4-BE49-F238E27FC236}">
                <a16:creationId xmlns:a16="http://schemas.microsoft.com/office/drawing/2014/main" id="{0DB3E50F-2783-4949-03C3-D10F2B8EE1D2}"/>
              </a:ext>
            </a:extLst>
          </p:cNvPr>
          <p:cNvGrpSpPr/>
          <p:nvPr/>
        </p:nvGrpSpPr>
        <p:grpSpPr>
          <a:xfrm>
            <a:off x="2438135" y="5065776"/>
            <a:ext cx="7315730" cy="1427099"/>
            <a:chOff x="2438400" y="4240696"/>
            <a:chExt cx="6559826" cy="2252179"/>
          </a:xfrm>
        </p:grpSpPr>
        <p:grpSp>
          <p:nvGrpSpPr>
            <p:cNvPr id="16" name="Group 15">
              <a:extLst>
                <a:ext uri="{FF2B5EF4-FFF2-40B4-BE49-F238E27FC236}">
                  <a16:creationId xmlns:a16="http://schemas.microsoft.com/office/drawing/2014/main" id="{0A815D9C-6DE9-FBFA-368D-BD907FF12419}"/>
                </a:ext>
              </a:extLst>
            </p:cNvPr>
            <p:cNvGrpSpPr/>
            <p:nvPr/>
          </p:nvGrpSpPr>
          <p:grpSpPr>
            <a:xfrm>
              <a:off x="2438400" y="4240696"/>
              <a:ext cx="6559826" cy="2252179"/>
              <a:chOff x="2517913" y="3924954"/>
              <a:chExt cx="6215270" cy="2567921"/>
            </a:xfrm>
          </p:grpSpPr>
          <p:sp>
            <p:nvSpPr>
              <p:cNvPr id="4" name="Oval 3">
                <a:extLst>
                  <a:ext uri="{FF2B5EF4-FFF2-40B4-BE49-F238E27FC236}">
                    <a16:creationId xmlns:a16="http://schemas.microsoft.com/office/drawing/2014/main" id="{8D96B6D5-49A5-7F15-F983-1561307F8F36}"/>
                  </a:ext>
                </a:extLst>
              </p:cNvPr>
              <p:cNvSpPr/>
              <p:nvPr/>
            </p:nvSpPr>
            <p:spPr>
              <a:xfrm>
                <a:off x="5865590" y="3924954"/>
                <a:ext cx="2774828" cy="942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Ice cream sales</a:t>
                </a:r>
              </a:p>
            </p:txBody>
          </p:sp>
          <p:sp>
            <p:nvSpPr>
              <p:cNvPr id="5" name="Oval 4">
                <a:extLst>
                  <a:ext uri="{FF2B5EF4-FFF2-40B4-BE49-F238E27FC236}">
                    <a16:creationId xmlns:a16="http://schemas.microsoft.com/office/drawing/2014/main" id="{7E7D3208-E02C-EFF1-8E28-2D24012F5777}"/>
                  </a:ext>
                </a:extLst>
              </p:cNvPr>
              <p:cNvSpPr/>
              <p:nvPr/>
            </p:nvSpPr>
            <p:spPr>
              <a:xfrm>
                <a:off x="5797826" y="5550519"/>
                <a:ext cx="2935357" cy="942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Homicides</a:t>
                </a:r>
              </a:p>
            </p:txBody>
          </p:sp>
          <p:sp>
            <p:nvSpPr>
              <p:cNvPr id="6" name="Oval 5">
                <a:extLst>
                  <a:ext uri="{FF2B5EF4-FFF2-40B4-BE49-F238E27FC236}">
                    <a16:creationId xmlns:a16="http://schemas.microsoft.com/office/drawing/2014/main" id="{F7A50294-C6A2-E595-BE60-94C51295B2D5}"/>
                  </a:ext>
                </a:extLst>
              </p:cNvPr>
              <p:cNvSpPr/>
              <p:nvPr/>
            </p:nvSpPr>
            <p:spPr>
              <a:xfrm>
                <a:off x="2517913" y="4721535"/>
                <a:ext cx="2170233" cy="942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Heat</a:t>
                </a:r>
              </a:p>
            </p:txBody>
          </p:sp>
        </p:grpSp>
        <p:cxnSp>
          <p:nvCxnSpPr>
            <p:cNvPr id="8" name="Straight Arrow Connector 7">
              <a:extLst>
                <a:ext uri="{FF2B5EF4-FFF2-40B4-BE49-F238E27FC236}">
                  <a16:creationId xmlns:a16="http://schemas.microsoft.com/office/drawing/2014/main" id="{8F7708AD-E560-4425-9E1A-F0B3133929AC}"/>
                </a:ext>
              </a:extLst>
            </p:cNvPr>
            <p:cNvCxnSpPr>
              <a:cxnSpLocks/>
              <a:stCxn id="6" idx="7"/>
              <a:endCxn id="4" idx="2"/>
            </p:cNvCxnSpPr>
            <p:nvPr/>
          </p:nvCxnSpPr>
          <p:spPr>
            <a:xfrm flipV="1">
              <a:off x="4393502" y="4653940"/>
              <a:ext cx="1578160" cy="406429"/>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745E0E7B-2F2A-1826-CA3E-247E7C241849}"/>
                </a:ext>
              </a:extLst>
            </p:cNvPr>
            <p:cNvCxnSpPr>
              <a:cxnSpLocks/>
              <a:stCxn id="6" idx="5"/>
              <a:endCxn id="5" idx="2"/>
            </p:cNvCxnSpPr>
            <p:nvPr/>
          </p:nvCxnSpPr>
          <p:spPr>
            <a:xfrm>
              <a:off x="4393502" y="5644784"/>
              <a:ext cx="1506639" cy="434847"/>
            </a:xfrm>
            <a:prstGeom prst="straightConnector1">
              <a:avLst/>
            </a:prstGeom>
            <a:ln w="28575">
              <a:tailEnd type="triangle" w="lg" len="lg"/>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5273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F136-233C-0EA8-0CB0-9B936FF0225F}"/>
              </a:ext>
            </a:extLst>
          </p:cNvPr>
          <p:cNvSpPr>
            <a:spLocks noGrp="1"/>
          </p:cNvSpPr>
          <p:nvPr>
            <p:ph type="title"/>
          </p:nvPr>
        </p:nvSpPr>
        <p:spPr/>
        <p:txBody>
          <a:bodyPr/>
          <a:lstStyle/>
          <a:p>
            <a:r>
              <a:rPr lang="en-US" dirty="0"/>
              <a:t>Education causes Earnings?</a:t>
            </a:r>
          </a:p>
        </p:txBody>
      </p:sp>
      <p:sp>
        <p:nvSpPr>
          <p:cNvPr id="3" name="Content Placeholder 2">
            <a:extLst>
              <a:ext uri="{FF2B5EF4-FFF2-40B4-BE49-F238E27FC236}">
                <a16:creationId xmlns:a16="http://schemas.microsoft.com/office/drawing/2014/main" id="{2308222C-C8FE-2303-0B3E-69A784DC3919}"/>
              </a:ext>
            </a:extLst>
          </p:cNvPr>
          <p:cNvSpPr>
            <a:spLocks noGrp="1"/>
          </p:cNvSpPr>
          <p:nvPr>
            <p:ph idx="1"/>
          </p:nvPr>
        </p:nvSpPr>
        <p:spPr/>
        <p:txBody>
          <a:bodyPr/>
          <a:lstStyle/>
          <a:p>
            <a:r>
              <a:rPr lang="en-US" dirty="0"/>
              <a:t>Fact: Education is correlated with higher earnings</a:t>
            </a:r>
          </a:p>
        </p:txBody>
      </p:sp>
      <p:sp>
        <p:nvSpPr>
          <p:cNvPr id="4" name="TextBox 3">
            <a:extLst>
              <a:ext uri="{FF2B5EF4-FFF2-40B4-BE49-F238E27FC236}">
                <a16:creationId xmlns:a16="http://schemas.microsoft.com/office/drawing/2014/main" id="{CD1422BB-EA68-B88A-0C4B-4240A8ADC37A}"/>
              </a:ext>
            </a:extLst>
          </p:cNvPr>
          <p:cNvSpPr txBox="1"/>
          <p:nvPr/>
        </p:nvSpPr>
        <p:spPr>
          <a:xfrm>
            <a:off x="701206" y="3039974"/>
            <a:ext cx="5816600" cy="2308324"/>
          </a:xfrm>
          <a:prstGeom prst="rect">
            <a:avLst/>
          </a:prstGeom>
          <a:noFill/>
        </p:spPr>
        <p:txBody>
          <a:bodyPr wrap="square" rtlCol="0">
            <a:spAutoFit/>
          </a:bodyPr>
          <a:lstStyle/>
          <a:p>
            <a:r>
              <a:rPr lang="en-US" sz="2400" dirty="0">
                <a:solidFill>
                  <a:schemeClr val="accent2"/>
                </a:solidFill>
              </a:rPr>
              <a:t>Talk in small groups.</a:t>
            </a:r>
          </a:p>
          <a:p>
            <a:pPr marL="457200" indent="-457200">
              <a:buFont typeface="+mj-lt"/>
              <a:buAutoNum type="arabicPeriod"/>
            </a:pPr>
            <a:r>
              <a:rPr lang="en-US" sz="2400" dirty="0">
                <a:solidFill>
                  <a:schemeClr val="accent2"/>
                </a:solidFill>
              </a:rPr>
              <a:t>Do you think some of this is causal? </a:t>
            </a:r>
          </a:p>
          <a:p>
            <a:pPr marL="457200" indent="-457200">
              <a:buFont typeface="+mj-lt"/>
              <a:buAutoNum type="arabicPeriod"/>
            </a:pPr>
            <a:r>
              <a:rPr lang="en-US" sz="2400" dirty="0">
                <a:solidFill>
                  <a:schemeClr val="accent2"/>
                </a:solidFill>
              </a:rPr>
              <a:t>Do you think some of this is non-causal?</a:t>
            </a:r>
          </a:p>
          <a:p>
            <a:pPr marL="457200" indent="-457200">
              <a:buFont typeface="+mj-lt"/>
              <a:buAutoNum type="arabicPeriod"/>
            </a:pPr>
            <a:r>
              <a:rPr lang="en-US" sz="2400" dirty="0">
                <a:solidFill>
                  <a:schemeClr val="accent2"/>
                </a:solidFill>
              </a:rPr>
              <a:t>How do the causal/non-causal factors interact?  </a:t>
            </a:r>
          </a:p>
          <a:p>
            <a:endParaRPr lang="en-US" sz="2400" dirty="0">
              <a:solidFill>
                <a:schemeClr val="accent2"/>
              </a:solidFill>
            </a:endParaRPr>
          </a:p>
        </p:txBody>
      </p:sp>
      <p:sp>
        <p:nvSpPr>
          <p:cNvPr id="7" name="TextBox 6">
            <a:extLst>
              <a:ext uri="{FF2B5EF4-FFF2-40B4-BE49-F238E27FC236}">
                <a16:creationId xmlns:a16="http://schemas.microsoft.com/office/drawing/2014/main" id="{0551DBFC-9327-CB41-7757-54F14C4DA732}"/>
              </a:ext>
            </a:extLst>
          </p:cNvPr>
          <p:cNvSpPr txBox="1"/>
          <p:nvPr/>
        </p:nvSpPr>
        <p:spPr>
          <a:xfrm>
            <a:off x="7676856" y="5609312"/>
            <a:ext cx="3880439" cy="369332"/>
          </a:xfrm>
          <a:prstGeom prst="rect">
            <a:avLst/>
          </a:prstGeom>
          <a:noFill/>
        </p:spPr>
        <p:txBody>
          <a:bodyPr wrap="square">
            <a:spAutoFit/>
          </a:bodyPr>
          <a:lstStyle/>
          <a:p>
            <a:r>
              <a:rPr lang="en-US" dirty="0"/>
              <a:t>Current Population Survey</a:t>
            </a:r>
          </a:p>
        </p:txBody>
      </p:sp>
      <p:pic>
        <p:nvPicPr>
          <p:cNvPr id="2050" name="Picture 2" descr="Graduation Cap Clipart PNG Image - PurePNG | Free transparent CC0 PNG Image  Library">
            <a:extLst>
              <a:ext uri="{FF2B5EF4-FFF2-40B4-BE49-F238E27FC236}">
                <a16:creationId xmlns:a16="http://schemas.microsoft.com/office/drawing/2014/main" id="{6533518A-2E5D-AFB7-563D-F71D34291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508" y="319964"/>
            <a:ext cx="2501462" cy="1393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with blue dots&#10;&#10;Description automatically generated">
            <a:extLst>
              <a:ext uri="{FF2B5EF4-FFF2-40B4-BE49-F238E27FC236}">
                <a16:creationId xmlns:a16="http://schemas.microsoft.com/office/drawing/2014/main" id="{C942546F-AF3B-E5AD-C739-E1A303F49D99}"/>
              </a:ext>
            </a:extLst>
          </p:cNvPr>
          <p:cNvPicPr>
            <a:picLocks noChangeAspect="1"/>
          </p:cNvPicPr>
          <p:nvPr/>
        </p:nvPicPr>
        <p:blipFill>
          <a:blip r:embed="rId3"/>
          <a:stretch>
            <a:fillRect/>
          </a:stretch>
        </p:blipFill>
        <p:spPr>
          <a:xfrm>
            <a:off x="6614958" y="2621241"/>
            <a:ext cx="4942337" cy="2965402"/>
          </a:xfrm>
          <a:prstGeom prst="rect">
            <a:avLst/>
          </a:prstGeom>
        </p:spPr>
      </p:pic>
    </p:spTree>
    <p:extLst>
      <p:ext uri="{BB962C8B-B14F-4D97-AF65-F5344CB8AC3E}">
        <p14:creationId xmlns:p14="http://schemas.microsoft.com/office/powerpoint/2010/main" val="1473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8284-9D5E-B9EC-6FC8-7D115CF7FD3E}"/>
              </a:ext>
            </a:extLst>
          </p:cNvPr>
          <p:cNvSpPr>
            <a:spLocks noGrp="1"/>
          </p:cNvSpPr>
          <p:nvPr>
            <p:ph type="title"/>
          </p:nvPr>
        </p:nvSpPr>
        <p:spPr/>
        <p:txBody>
          <a:bodyPr/>
          <a:lstStyle/>
          <a:p>
            <a:r>
              <a:rPr lang="en-US" dirty="0"/>
              <a:t>Possible Issues</a:t>
            </a:r>
            <a:br>
              <a:rPr lang="en-US" dirty="0"/>
            </a:br>
            <a:r>
              <a:rPr lang="en-US" sz="3200" dirty="0"/>
              <a:t>with “Education causes earnings”</a:t>
            </a:r>
            <a:endParaRPr lang="en-US" dirty="0"/>
          </a:p>
        </p:txBody>
      </p:sp>
      <p:sp>
        <p:nvSpPr>
          <p:cNvPr id="3" name="Content Placeholder 2">
            <a:extLst>
              <a:ext uri="{FF2B5EF4-FFF2-40B4-BE49-F238E27FC236}">
                <a16:creationId xmlns:a16="http://schemas.microsoft.com/office/drawing/2014/main" id="{9A24262C-A020-9210-B06E-6258CE086E98}"/>
              </a:ext>
            </a:extLst>
          </p:cNvPr>
          <p:cNvSpPr>
            <a:spLocks noGrp="1"/>
          </p:cNvSpPr>
          <p:nvPr>
            <p:ph idx="1"/>
          </p:nvPr>
        </p:nvSpPr>
        <p:spPr>
          <a:xfrm>
            <a:off x="838200" y="1825624"/>
            <a:ext cx="10515600" cy="5251831"/>
          </a:xfrm>
        </p:spPr>
        <p:txBody>
          <a:bodyPr>
            <a:normAutofit/>
          </a:bodyPr>
          <a:lstStyle/>
          <a:p>
            <a:r>
              <a:rPr lang="en-US" dirty="0"/>
              <a:t>On the one hand, there are a few clear mechanisms:</a:t>
            </a:r>
          </a:p>
          <a:p>
            <a:pPr lvl="1"/>
            <a:r>
              <a:rPr lang="en-US" dirty="0">
                <a:solidFill>
                  <a:schemeClr val="accent1"/>
                </a:solidFill>
              </a:rPr>
              <a:t>Education gives you skills</a:t>
            </a:r>
          </a:p>
          <a:p>
            <a:pPr lvl="1"/>
            <a:r>
              <a:rPr lang="en-US" dirty="0">
                <a:solidFill>
                  <a:schemeClr val="accent1"/>
                </a:solidFill>
              </a:rPr>
              <a:t>Education can be a signal</a:t>
            </a:r>
          </a:p>
          <a:p>
            <a:endParaRPr lang="en-US" sz="1600" dirty="0"/>
          </a:p>
          <a:p>
            <a:r>
              <a:rPr lang="en-US" dirty="0"/>
              <a:t>On the other hand:</a:t>
            </a:r>
          </a:p>
          <a:p>
            <a:pPr lvl="1"/>
            <a:r>
              <a:rPr lang="en-US" dirty="0"/>
              <a:t>Confounding variables</a:t>
            </a:r>
          </a:p>
          <a:p>
            <a:pPr lvl="2"/>
            <a:r>
              <a:rPr lang="en-US" dirty="0">
                <a:solidFill>
                  <a:schemeClr val="accent1"/>
                </a:solidFill>
              </a:rPr>
              <a:t>e.g. Parents’ income affects both whether you go to college and earnings later</a:t>
            </a:r>
          </a:p>
          <a:p>
            <a:pPr lvl="1"/>
            <a:r>
              <a:rPr lang="en-US" dirty="0"/>
              <a:t>Another way to say it: “Selection effects”</a:t>
            </a:r>
          </a:p>
          <a:p>
            <a:pPr lvl="2"/>
            <a:r>
              <a:rPr lang="en-US" dirty="0">
                <a:solidFill>
                  <a:schemeClr val="accent1"/>
                </a:solidFill>
              </a:rPr>
              <a:t>e.g., People who choose to go to college may be the sort of who will earn more later anyway, even if they hadn’t gone to college.</a:t>
            </a:r>
          </a:p>
        </p:txBody>
      </p:sp>
    </p:spTree>
    <p:extLst>
      <p:ext uri="{BB962C8B-B14F-4D97-AF65-F5344CB8AC3E}">
        <p14:creationId xmlns:p14="http://schemas.microsoft.com/office/powerpoint/2010/main" val="30450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1D94394-183B-B590-14E5-6ECCC193943E}"/>
              </a:ext>
            </a:extLst>
          </p:cNvPr>
          <p:cNvGrpSpPr/>
          <p:nvPr/>
        </p:nvGrpSpPr>
        <p:grpSpPr>
          <a:xfrm>
            <a:off x="6096000" y="1544227"/>
            <a:ext cx="5949018" cy="5276158"/>
            <a:chOff x="6096000" y="1544227"/>
            <a:chExt cx="5949018" cy="5276158"/>
          </a:xfrm>
        </p:grpSpPr>
        <p:grpSp>
          <p:nvGrpSpPr>
            <p:cNvPr id="9" name="Group 8">
              <a:extLst>
                <a:ext uri="{FF2B5EF4-FFF2-40B4-BE49-F238E27FC236}">
                  <a16:creationId xmlns:a16="http://schemas.microsoft.com/office/drawing/2014/main" id="{29EF31A7-2642-0F83-BDF5-B13AF5819FCF}"/>
                </a:ext>
              </a:extLst>
            </p:cNvPr>
            <p:cNvGrpSpPr/>
            <p:nvPr/>
          </p:nvGrpSpPr>
          <p:grpSpPr>
            <a:xfrm>
              <a:off x="6684580" y="2282031"/>
              <a:ext cx="4593020" cy="3803459"/>
              <a:chOff x="7031421" y="1587062"/>
              <a:chExt cx="4593020" cy="3803459"/>
            </a:xfrm>
          </p:grpSpPr>
          <p:cxnSp>
            <p:nvCxnSpPr>
              <p:cNvPr id="5" name="Straight Connector 4">
                <a:extLst>
                  <a:ext uri="{FF2B5EF4-FFF2-40B4-BE49-F238E27FC236}">
                    <a16:creationId xmlns:a16="http://schemas.microsoft.com/office/drawing/2014/main" id="{4523F8F2-9DA4-D598-7210-3D5530F09F03}"/>
                  </a:ext>
                </a:extLst>
              </p:cNvPr>
              <p:cNvCxnSpPr>
                <a:cxnSpLocks/>
              </p:cNvCxnSpPr>
              <p:nvPr/>
            </p:nvCxnSpPr>
            <p:spPr>
              <a:xfrm>
                <a:off x="7241628" y="1587062"/>
                <a:ext cx="0" cy="38034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95009E8-14CC-E1D4-7BD7-9B644A99E0FD}"/>
                  </a:ext>
                </a:extLst>
              </p:cNvPr>
              <p:cNvCxnSpPr>
                <a:cxnSpLocks/>
              </p:cNvCxnSpPr>
              <p:nvPr/>
            </p:nvCxnSpPr>
            <p:spPr>
              <a:xfrm>
                <a:off x="7031421" y="5234152"/>
                <a:ext cx="4593020"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213101AD-299A-6B6C-5AEB-A1B880D29F3C}"/>
                </a:ext>
              </a:extLst>
            </p:cNvPr>
            <p:cNvSpPr txBox="1"/>
            <p:nvPr/>
          </p:nvSpPr>
          <p:spPr>
            <a:xfrm>
              <a:off x="8450661" y="6267758"/>
              <a:ext cx="3594357" cy="369332"/>
            </a:xfrm>
            <a:prstGeom prst="rect">
              <a:avLst/>
            </a:prstGeom>
            <a:noFill/>
          </p:spPr>
          <p:txBody>
            <a:bodyPr wrap="square" rtlCol="0">
              <a:spAutoFit/>
            </a:bodyPr>
            <a:lstStyle/>
            <a:p>
              <a:r>
                <a:rPr lang="en-US" dirty="0">
                  <a:solidFill>
                    <a:schemeClr val="accent1"/>
                  </a:solidFill>
                </a:rPr>
                <a:t>Number of light switches flipped up</a:t>
              </a:r>
            </a:p>
          </p:txBody>
        </p:sp>
        <p:sp>
          <p:nvSpPr>
            <p:cNvPr id="12" name="TextBox 11">
              <a:extLst>
                <a:ext uri="{FF2B5EF4-FFF2-40B4-BE49-F238E27FC236}">
                  <a16:creationId xmlns:a16="http://schemas.microsoft.com/office/drawing/2014/main" id="{19C610E2-4A4C-CEB8-31F8-9B0330744C2B}"/>
                </a:ext>
              </a:extLst>
            </p:cNvPr>
            <p:cNvSpPr txBox="1"/>
            <p:nvPr/>
          </p:nvSpPr>
          <p:spPr>
            <a:xfrm>
              <a:off x="6096000" y="1544227"/>
              <a:ext cx="1777558" cy="646331"/>
            </a:xfrm>
            <a:prstGeom prst="rect">
              <a:avLst/>
            </a:prstGeom>
            <a:noFill/>
          </p:spPr>
          <p:txBody>
            <a:bodyPr wrap="square" rtlCol="0">
              <a:spAutoFit/>
            </a:bodyPr>
            <a:lstStyle/>
            <a:p>
              <a:r>
                <a:rPr lang="en-US" dirty="0">
                  <a:solidFill>
                    <a:schemeClr val="accent1"/>
                  </a:solidFill>
                </a:rPr>
                <a:t>Number of lights that turned on</a:t>
              </a:r>
            </a:p>
          </p:txBody>
        </p:sp>
        <p:sp>
          <p:nvSpPr>
            <p:cNvPr id="13" name="TextBox 12">
              <a:extLst>
                <a:ext uri="{FF2B5EF4-FFF2-40B4-BE49-F238E27FC236}">
                  <a16:creationId xmlns:a16="http://schemas.microsoft.com/office/drawing/2014/main" id="{763C91A2-0B1F-67BF-4EDF-2795C7AE3CC9}"/>
                </a:ext>
              </a:extLst>
            </p:cNvPr>
            <p:cNvSpPr txBox="1"/>
            <p:nvPr/>
          </p:nvSpPr>
          <p:spPr>
            <a:xfrm>
              <a:off x="7378613" y="5900824"/>
              <a:ext cx="588223" cy="369332"/>
            </a:xfrm>
            <a:prstGeom prst="rect">
              <a:avLst/>
            </a:prstGeom>
            <a:noFill/>
          </p:spPr>
          <p:txBody>
            <a:bodyPr wrap="square" rtlCol="0">
              <a:spAutoFit/>
            </a:bodyPr>
            <a:lstStyle/>
            <a:p>
              <a:r>
                <a:rPr lang="en-US" dirty="0">
                  <a:solidFill>
                    <a:schemeClr val="accent1"/>
                  </a:solidFill>
                </a:rPr>
                <a:t>1</a:t>
              </a:r>
            </a:p>
          </p:txBody>
        </p:sp>
        <p:sp>
          <p:nvSpPr>
            <p:cNvPr id="14" name="TextBox 13">
              <a:extLst>
                <a:ext uri="{FF2B5EF4-FFF2-40B4-BE49-F238E27FC236}">
                  <a16:creationId xmlns:a16="http://schemas.microsoft.com/office/drawing/2014/main" id="{0DCC9831-A92E-9920-F8C6-C6427A359FB8}"/>
                </a:ext>
              </a:extLst>
            </p:cNvPr>
            <p:cNvSpPr txBox="1"/>
            <p:nvPr/>
          </p:nvSpPr>
          <p:spPr>
            <a:xfrm>
              <a:off x="8156549" y="5902110"/>
              <a:ext cx="588223" cy="369332"/>
            </a:xfrm>
            <a:prstGeom prst="rect">
              <a:avLst/>
            </a:prstGeom>
            <a:noFill/>
          </p:spPr>
          <p:txBody>
            <a:bodyPr wrap="square" rtlCol="0">
              <a:spAutoFit/>
            </a:bodyPr>
            <a:lstStyle/>
            <a:p>
              <a:r>
                <a:rPr lang="en-US" dirty="0">
                  <a:solidFill>
                    <a:schemeClr val="accent1"/>
                  </a:solidFill>
                </a:rPr>
                <a:t>2</a:t>
              </a:r>
            </a:p>
          </p:txBody>
        </p:sp>
        <p:sp>
          <p:nvSpPr>
            <p:cNvPr id="15" name="TextBox 14">
              <a:extLst>
                <a:ext uri="{FF2B5EF4-FFF2-40B4-BE49-F238E27FC236}">
                  <a16:creationId xmlns:a16="http://schemas.microsoft.com/office/drawing/2014/main" id="{F9F68E1F-6870-5036-5A16-A8A3D6667972}"/>
                </a:ext>
              </a:extLst>
            </p:cNvPr>
            <p:cNvSpPr txBox="1"/>
            <p:nvPr/>
          </p:nvSpPr>
          <p:spPr>
            <a:xfrm>
              <a:off x="8927048" y="5900824"/>
              <a:ext cx="588223" cy="369332"/>
            </a:xfrm>
            <a:prstGeom prst="rect">
              <a:avLst/>
            </a:prstGeom>
            <a:noFill/>
          </p:spPr>
          <p:txBody>
            <a:bodyPr wrap="square" rtlCol="0">
              <a:spAutoFit/>
            </a:bodyPr>
            <a:lstStyle/>
            <a:p>
              <a:r>
                <a:rPr lang="en-US" dirty="0">
                  <a:solidFill>
                    <a:schemeClr val="accent1"/>
                  </a:solidFill>
                </a:rPr>
                <a:t>3</a:t>
              </a:r>
            </a:p>
          </p:txBody>
        </p:sp>
        <p:sp>
          <p:nvSpPr>
            <p:cNvPr id="16" name="TextBox 15">
              <a:extLst>
                <a:ext uri="{FF2B5EF4-FFF2-40B4-BE49-F238E27FC236}">
                  <a16:creationId xmlns:a16="http://schemas.microsoft.com/office/drawing/2014/main" id="{2C9DBE66-E633-A2F2-2AEE-08639331FE54}"/>
                </a:ext>
              </a:extLst>
            </p:cNvPr>
            <p:cNvSpPr txBox="1"/>
            <p:nvPr/>
          </p:nvSpPr>
          <p:spPr>
            <a:xfrm>
              <a:off x="9629180" y="5898426"/>
              <a:ext cx="588223" cy="369332"/>
            </a:xfrm>
            <a:prstGeom prst="rect">
              <a:avLst/>
            </a:prstGeom>
            <a:noFill/>
          </p:spPr>
          <p:txBody>
            <a:bodyPr wrap="square" rtlCol="0">
              <a:spAutoFit/>
            </a:bodyPr>
            <a:lstStyle/>
            <a:p>
              <a:r>
                <a:rPr lang="en-US" dirty="0">
                  <a:solidFill>
                    <a:schemeClr val="accent1"/>
                  </a:solidFill>
                </a:rPr>
                <a:t>4</a:t>
              </a:r>
            </a:p>
          </p:txBody>
        </p:sp>
        <p:sp>
          <p:nvSpPr>
            <p:cNvPr id="17" name="TextBox 16">
              <a:extLst>
                <a:ext uri="{FF2B5EF4-FFF2-40B4-BE49-F238E27FC236}">
                  <a16:creationId xmlns:a16="http://schemas.microsoft.com/office/drawing/2014/main" id="{3ED5B975-12AD-2C67-D329-11D9264CB4E4}"/>
                </a:ext>
              </a:extLst>
            </p:cNvPr>
            <p:cNvSpPr txBox="1"/>
            <p:nvPr/>
          </p:nvSpPr>
          <p:spPr>
            <a:xfrm>
              <a:off x="10325151" y="5898426"/>
              <a:ext cx="588223" cy="369332"/>
            </a:xfrm>
            <a:prstGeom prst="rect">
              <a:avLst/>
            </a:prstGeom>
            <a:noFill/>
          </p:spPr>
          <p:txBody>
            <a:bodyPr wrap="square" rtlCol="0">
              <a:spAutoFit/>
            </a:bodyPr>
            <a:lstStyle/>
            <a:p>
              <a:r>
                <a:rPr lang="en-US" dirty="0">
                  <a:solidFill>
                    <a:schemeClr val="accent1"/>
                  </a:solidFill>
                </a:rPr>
                <a:t>5</a:t>
              </a:r>
            </a:p>
          </p:txBody>
        </p:sp>
        <p:sp>
          <p:nvSpPr>
            <p:cNvPr id="18" name="TextBox 17">
              <a:extLst>
                <a:ext uri="{FF2B5EF4-FFF2-40B4-BE49-F238E27FC236}">
                  <a16:creationId xmlns:a16="http://schemas.microsoft.com/office/drawing/2014/main" id="{B071CB5D-22DE-88E2-442D-01833E50BF16}"/>
                </a:ext>
              </a:extLst>
            </p:cNvPr>
            <p:cNvSpPr txBox="1"/>
            <p:nvPr/>
          </p:nvSpPr>
          <p:spPr>
            <a:xfrm>
              <a:off x="6600675" y="5009560"/>
              <a:ext cx="588223" cy="369332"/>
            </a:xfrm>
            <a:prstGeom prst="rect">
              <a:avLst/>
            </a:prstGeom>
            <a:noFill/>
          </p:spPr>
          <p:txBody>
            <a:bodyPr wrap="square" rtlCol="0">
              <a:spAutoFit/>
            </a:bodyPr>
            <a:lstStyle/>
            <a:p>
              <a:r>
                <a:rPr lang="en-US" dirty="0">
                  <a:solidFill>
                    <a:schemeClr val="accent1"/>
                  </a:solidFill>
                </a:rPr>
                <a:t>1</a:t>
              </a:r>
            </a:p>
          </p:txBody>
        </p:sp>
        <p:sp>
          <p:nvSpPr>
            <p:cNvPr id="19" name="TextBox 18">
              <a:extLst>
                <a:ext uri="{FF2B5EF4-FFF2-40B4-BE49-F238E27FC236}">
                  <a16:creationId xmlns:a16="http://schemas.microsoft.com/office/drawing/2014/main" id="{63D74DBC-33C9-0123-BD48-443C5D881154}"/>
                </a:ext>
              </a:extLst>
            </p:cNvPr>
            <p:cNvSpPr txBox="1"/>
            <p:nvPr/>
          </p:nvSpPr>
          <p:spPr>
            <a:xfrm>
              <a:off x="6600675" y="4274665"/>
              <a:ext cx="588223" cy="369332"/>
            </a:xfrm>
            <a:prstGeom prst="rect">
              <a:avLst/>
            </a:prstGeom>
            <a:noFill/>
          </p:spPr>
          <p:txBody>
            <a:bodyPr wrap="square" rtlCol="0">
              <a:spAutoFit/>
            </a:bodyPr>
            <a:lstStyle/>
            <a:p>
              <a:r>
                <a:rPr lang="en-US" dirty="0">
                  <a:solidFill>
                    <a:schemeClr val="accent1"/>
                  </a:solidFill>
                </a:rPr>
                <a:t>2</a:t>
              </a:r>
            </a:p>
          </p:txBody>
        </p:sp>
        <p:sp>
          <p:nvSpPr>
            <p:cNvPr id="20" name="TextBox 19">
              <a:extLst>
                <a:ext uri="{FF2B5EF4-FFF2-40B4-BE49-F238E27FC236}">
                  <a16:creationId xmlns:a16="http://schemas.microsoft.com/office/drawing/2014/main" id="{A400D871-84E3-94BC-8386-C65B833F42D8}"/>
                </a:ext>
              </a:extLst>
            </p:cNvPr>
            <p:cNvSpPr txBox="1"/>
            <p:nvPr/>
          </p:nvSpPr>
          <p:spPr>
            <a:xfrm>
              <a:off x="6600674" y="3590129"/>
              <a:ext cx="588223" cy="369332"/>
            </a:xfrm>
            <a:prstGeom prst="rect">
              <a:avLst/>
            </a:prstGeom>
            <a:noFill/>
          </p:spPr>
          <p:txBody>
            <a:bodyPr wrap="square" rtlCol="0">
              <a:spAutoFit/>
            </a:bodyPr>
            <a:lstStyle/>
            <a:p>
              <a:r>
                <a:rPr lang="en-US" dirty="0">
                  <a:solidFill>
                    <a:schemeClr val="accent1"/>
                  </a:solidFill>
                </a:rPr>
                <a:t>3</a:t>
              </a:r>
            </a:p>
          </p:txBody>
        </p:sp>
        <p:sp>
          <p:nvSpPr>
            <p:cNvPr id="21" name="TextBox 20">
              <a:extLst>
                <a:ext uri="{FF2B5EF4-FFF2-40B4-BE49-F238E27FC236}">
                  <a16:creationId xmlns:a16="http://schemas.microsoft.com/office/drawing/2014/main" id="{F45682A8-9B3C-76AC-D89A-11BF4947B33A}"/>
                </a:ext>
              </a:extLst>
            </p:cNvPr>
            <p:cNvSpPr txBox="1"/>
            <p:nvPr/>
          </p:nvSpPr>
          <p:spPr>
            <a:xfrm>
              <a:off x="6600674" y="2963543"/>
              <a:ext cx="588223" cy="369332"/>
            </a:xfrm>
            <a:prstGeom prst="rect">
              <a:avLst/>
            </a:prstGeom>
            <a:noFill/>
          </p:spPr>
          <p:txBody>
            <a:bodyPr wrap="square" rtlCol="0">
              <a:spAutoFit/>
            </a:bodyPr>
            <a:lstStyle/>
            <a:p>
              <a:r>
                <a:rPr lang="en-US" dirty="0">
                  <a:solidFill>
                    <a:schemeClr val="accent1"/>
                  </a:solidFill>
                </a:rPr>
                <a:t>4</a:t>
              </a:r>
            </a:p>
          </p:txBody>
        </p:sp>
        <p:sp>
          <p:nvSpPr>
            <p:cNvPr id="22" name="TextBox 21">
              <a:extLst>
                <a:ext uri="{FF2B5EF4-FFF2-40B4-BE49-F238E27FC236}">
                  <a16:creationId xmlns:a16="http://schemas.microsoft.com/office/drawing/2014/main" id="{175FE275-47F3-6907-5E08-4E8A38D4CCD1}"/>
                </a:ext>
              </a:extLst>
            </p:cNvPr>
            <p:cNvSpPr txBox="1"/>
            <p:nvPr/>
          </p:nvSpPr>
          <p:spPr>
            <a:xfrm>
              <a:off x="6600495" y="2356279"/>
              <a:ext cx="588223" cy="369332"/>
            </a:xfrm>
            <a:prstGeom prst="rect">
              <a:avLst/>
            </a:prstGeom>
            <a:noFill/>
          </p:spPr>
          <p:txBody>
            <a:bodyPr wrap="square" rtlCol="0">
              <a:spAutoFit/>
            </a:bodyPr>
            <a:lstStyle/>
            <a:p>
              <a:r>
                <a:rPr lang="en-US" dirty="0">
                  <a:solidFill>
                    <a:schemeClr val="accent1"/>
                  </a:solidFill>
                </a:rPr>
                <a:t>5</a:t>
              </a:r>
            </a:p>
          </p:txBody>
        </p:sp>
        <p:sp>
          <p:nvSpPr>
            <p:cNvPr id="35" name="TextBox 34">
              <a:extLst>
                <a:ext uri="{FF2B5EF4-FFF2-40B4-BE49-F238E27FC236}">
                  <a16:creationId xmlns:a16="http://schemas.microsoft.com/office/drawing/2014/main" id="{0A878813-4A42-907C-11A9-01D391680A8F}"/>
                </a:ext>
              </a:extLst>
            </p:cNvPr>
            <p:cNvSpPr txBox="1"/>
            <p:nvPr/>
          </p:nvSpPr>
          <p:spPr>
            <a:xfrm>
              <a:off x="6096000" y="6243304"/>
              <a:ext cx="2081048" cy="577081"/>
            </a:xfrm>
            <a:prstGeom prst="rect">
              <a:avLst/>
            </a:prstGeom>
            <a:noFill/>
          </p:spPr>
          <p:txBody>
            <a:bodyPr wrap="square" rtlCol="0">
              <a:spAutoFit/>
            </a:bodyPr>
            <a:lstStyle/>
            <a:p>
              <a:r>
                <a:rPr lang="en-US" sz="1050" dirty="0"/>
                <a:t>Data source: we wandered around our house and flipped a bunch of switches </a:t>
              </a:r>
            </a:p>
          </p:txBody>
        </p:sp>
      </p:grpSp>
      <p:sp>
        <p:nvSpPr>
          <p:cNvPr id="2" name="Title 1">
            <a:extLst>
              <a:ext uri="{FF2B5EF4-FFF2-40B4-BE49-F238E27FC236}">
                <a16:creationId xmlns:a16="http://schemas.microsoft.com/office/drawing/2014/main" id="{55653A0A-681A-B373-962D-D9623494C89A}"/>
              </a:ext>
            </a:extLst>
          </p:cNvPr>
          <p:cNvSpPr>
            <a:spLocks noGrp="1"/>
          </p:cNvSpPr>
          <p:nvPr>
            <p:ph type="title"/>
          </p:nvPr>
        </p:nvSpPr>
        <p:spPr>
          <a:xfrm>
            <a:off x="838200" y="365125"/>
            <a:ext cx="9262241" cy="1325563"/>
          </a:xfrm>
        </p:spPr>
        <p:txBody>
          <a:bodyPr/>
          <a:lstStyle/>
          <a:p>
            <a:r>
              <a:rPr lang="en-US" dirty="0"/>
              <a:t>Flipping a light switch causes a light to turn on?</a:t>
            </a:r>
          </a:p>
        </p:txBody>
      </p:sp>
      <p:pic>
        <p:nvPicPr>
          <p:cNvPr id="3074" name="Picture 2" descr="Vintage Light Bulbs - Antique Light Bulbs | Aamsco Lighting">
            <a:extLst>
              <a:ext uri="{FF2B5EF4-FFF2-40B4-BE49-F238E27FC236}">
                <a16:creationId xmlns:a16="http://schemas.microsoft.com/office/drawing/2014/main" id="{162EB7CE-5EC6-6478-C1D9-4E2778548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949" y="249923"/>
            <a:ext cx="880851" cy="150823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99638788-4CF9-CBC3-57E8-A5F152514963}"/>
              </a:ext>
            </a:extLst>
          </p:cNvPr>
          <p:cNvGrpSpPr/>
          <p:nvPr/>
        </p:nvGrpSpPr>
        <p:grpSpPr>
          <a:xfrm>
            <a:off x="7504563" y="2476082"/>
            <a:ext cx="3011023" cy="2810477"/>
            <a:chOff x="7504563" y="2476082"/>
            <a:chExt cx="3011023" cy="2810477"/>
          </a:xfrm>
        </p:grpSpPr>
        <p:sp>
          <p:nvSpPr>
            <p:cNvPr id="23" name="Oval 22">
              <a:extLst>
                <a:ext uri="{FF2B5EF4-FFF2-40B4-BE49-F238E27FC236}">
                  <a16:creationId xmlns:a16="http://schemas.microsoft.com/office/drawing/2014/main" id="{2AC3874F-A998-FF9A-BC1E-D0F4F2469DB6}"/>
                </a:ext>
              </a:extLst>
            </p:cNvPr>
            <p:cNvSpPr/>
            <p:nvPr/>
          </p:nvSpPr>
          <p:spPr>
            <a:xfrm>
              <a:off x="7504563" y="5160785"/>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2D117C2-3816-BAB5-FA76-62A8B5E1B6A8}"/>
                </a:ext>
              </a:extLst>
            </p:cNvPr>
            <p:cNvSpPr/>
            <p:nvPr/>
          </p:nvSpPr>
          <p:spPr>
            <a:xfrm>
              <a:off x="8251143" y="4466938"/>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00D92B6-72EE-3453-151F-13903D96D35C}"/>
                </a:ext>
              </a:extLst>
            </p:cNvPr>
            <p:cNvSpPr/>
            <p:nvPr/>
          </p:nvSpPr>
          <p:spPr>
            <a:xfrm>
              <a:off x="9013145" y="3824297"/>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2F26D33-0FBA-3AC9-C9E0-47AE6F965846}"/>
                </a:ext>
              </a:extLst>
            </p:cNvPr>
            <p:cNvSpPr/>
            <p:nvPr/>
          </p:nvSpPr>
          <p:spPr>
            <a:xfrm>
              <a:off x="9691256" y="3166584"/>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9B90C1-4C47-911B-29A9-205FFABCF0FB}"/>
                </a:ext>
              </a:extLst>
            </p:cNvPr>
            <p:cNvSpPr/>
            <p:nvPr/>
          </p:nvSpPr>
          <p:spPr>
            <a:xfrm>
              <a:off x="10389812" y="2476082"/>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61CB788-B3DC-20EF-6AA3-8F15C0C68580}"/>
              </a:ext>
            </a:extLst>
          </p:cNvPr>
          <p:cNvGrpSpPr/>
          <p:nvPr/>
        </p:nvGrpSpPr>
        <p:grpSpPr>
          <a:xfrm>
            <a:off x="6837512" y="4404052"/>
            <a:ext cx="3698323" cy="1588611"/>
            <a:chOff x="6837512" y="4404052"/>
            <a:chExt cx="3698323" cy="1588611"/>
          </a:xfrm>
        </p:grpSpPr>
        <p:sp>
          <p:nvSpPr>
            <p:cNvPr id="24" name="Oval 23">
              <a:extLst>
                <a:ext uri="{FF2B5EF4-FFF2-40B4-BE49-F238E27FC236}">
                  <a16:creationId xmlns:a16="http://schemas.microsoft.com/office/drawing/2014/main" id="{A3E5F86D-2B16-4AD1-A1E1-C57C62FDBFF8}"/>
                </a:ext>
              </a:extLst>
            </p:cNvPr>
            <p:cNvSpPr/>
            <p:nvPr/>
          </p:nvSpPr>
          <p:spPr>
            <a:xfrm>
              <a:off x="7498731" y="5835539"/>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AB1E57E-291C-D943-686F-656047571DA8}"/>
                </a:ext>
              </a:extLst>
            </p:cNvPr>
            <p:cNvSpPr/>
            <p:nvPr/>
          </p:nvSpPr>
          <p:spPr>
            <a:xfrm>
              <a:off x="8240460" y="5866890"/>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7B25D198-5840-8B87-3932-06ADAB0334DB}"/>
                </a:ext>
              </a:extLst>
            </p:cNvPr>
            <p:cNvGrpSpPr/>
            <p:nvPr/>
          </p:nvGrpSpPr>
          <p:grpSpPr>
            <a:xfrm>
              <a:off x="6837512" y="4404052"/>
              <a:ext cx="3698323" cy="929999"/>
              <a:chOff x="6837512" y="4404052"/>
              <a:chExt cx="3698323" cy="929999"/>
            </a:xfrm>
          </p:grpSpPr>
          <p:sp>
            <p:nvSpPr>
              <p:cNvPr id="30" name="Oval 29">
                <a:extLst>
                  <a:ext uri="{FF2B5EF4-FFF2-40B4-BE49-F238E27FC236}">
                    <a16:creationId xmlns:a16="http://schemas.microsoft.com/office/drawing/2014/main" id="{48879C5D-D7FD-DF8B-48E6-EED5848F5F9E}"/>
                  </a:ext>
                </a:extLst>
              </p:cNvPr>
              <p:cNvSpPr/>
              <p:nvPr/>
            </p:nvSpPr>
            <p:spPr>
              <a:xfrm>
                <a:off x="9018574" y="5208278"/>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AD7ED82-FD0E-B3A4-1F78-0AC835480179}"/>
                  </a:ext>
                </a:extLst>
              </p:cNvPr>
              <p:cNvSpPr/>
              <p:nvPr/>
            </p:nvSpPr>
            <p:spPr>
              <a:xfrm>
                <a:off x="9706827" y="4404052"/>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59AA48E-0586-FF45-C35E-1AFABF6DCB16}"/>
                  </a:ext>
                </a:extLst>
              </p:cNvPr>
              <p:cNvSpPr/>
              <p:nvPr/>
            </p:nvSpPr>
            <p:spPr>
              <a:xfrm>
                <a:off x="9738725" y="5181806"/>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621D6AD-27EA-977C-3960-AFC9759B0758}"/>
                  </a:ext>
                </a:extLst>
              </p:cNvPr>
              <p:cNvSpPr/>
              <p:nvPr/>
            </p:nvSpPr>
            <p:spPr>
              <a:xfrm>
                <a:off x="10410062" y="5181735"/>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B9B981-8E83-2D83-33A9-790EA8E9BA09}"/>
                  </a:ext>
                </a:extLst>
              </p:cNvPr>
              <p:cNvSpPr/>
              <p:nvPr/>
            </p:nvSpPr>
            <p:spPr>
              <a:xfrm>
                <a:off x="8267088" y="5181703"/>
                <a:ext cx="125773" cy="125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00FE06-5C48-D191-F06D-0D3E80C45DF1}"/>
                  </a:ext>
                </a:extLst>
              </p:cNvPr>
              <p:cNvSpPr/>
              <p:nvPr/>
            </p:nvSpPr>
            <p:spPr>
              <a:xfrm>
                <a:off x="6839694" y="5131339"/>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BB318F7-A028-E4F5-E584-98E1C877BADD}"/>
                  </a:ext>
                </a:extLst>
              </p:cNvPr>
              <p:cNvSpPr/>
              <p:nvPr/>
            </p:nvSpPr>
            <p:spPr>
              <a:xfrm>
                <a:off x="6837512" y="4412874"/>
                <a:ext cx="125774" cy="12577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TextBox 41">
            <a:extLst>
              <a:ext uri="{FF2B5EF4-FFF2-40B4-BE49-F238E27FC236}">
                <a16:creationId xmlns:a16="http://schemas.microsoft.com/office/drawing/2014/main" id="{8FA5DDFF-1B0B-B4CC-F2ED-FC536E4110C9}"/>
              </a:ext>
            </a:extLst>
          </p:cNvPr>
          <p:cNvSpPr txBox="1"/>
          <p:nvPr/>
        </p:nvSpPr>
        <p:spPr>
          <a:xfrm>
            <a:off x="625626" y="2758734"/>
            <a:ext cx="4357187" cy="1569660"/>
          </a:xfrm>
          <a:prstGeom prst="rect">
            <a:avLst/>
          </a:prstGeom>
          <a:noFill/>
        </p:spPr>
        <p:txBody>
          <a:bodyPr wrap="square" rtlCol="0">
            <a:spAutoFit/>
          </a:bodyPr>
          <a:lstStyle/>
          <a:p>
            <a:r>
              <a:rPr lang="en-US" sz="2400" dirty="0">
                <a:solidFill>
                  <a:schemeClr val="accent2"/>
                </a:solidFill>
              </a:rPr>
              <a:t>Okay, probably we understand what’s going on…but what makes this example different from the others?</a:t>
            </a:r>
          </a:p>
        </p:txBody>
      </p:sp>
    </p:spTree>
    <p:extLst>
      <p:ext uri="{BB962C8B-B14F-4D97-AF65-F5344CB8AC3E}">
        <p14:creationId xmlns:p14="http://schemas.microsoft.com/office/powerpoint/2010/main" val="27761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B3ED-34A6-A9CF-DDF2-1BC6F41C0984}"/>
              </a:ext>
            </a:extLst>
          </p:cNvPr>
          <p:cNvSpPr>
            <a:spLocks noGrp="1"/>
          </p:cNvSpPr>
          <p:nvPr>
            <p:ph type="title"/>
          </p:nvPr>
        </p:nvSpPr>
        <p:spPr/>
        <p:txBody>
          <a:bodyPr/>
          <a:lstStyle/>
          <a:p>
            <a:r>
              <a:rPr lang="en-US" dirty="0"/>
              <a:t>What do we mean by causality?</a:t>
            </a:r>
          </a:p>
        </p:txBody>
      </p:sp>
      <p:sp>
        <p:nvSpPr>
          <p:cNvPr id="3" name="Content Placeholder 2">
            <a:extLst>
              <a:ext uri="{FF2B5EF4-FFF2-40B4-BE49-F238E27FC236}">
                <a16:creationId xmlns:a16="http://schemas.microsoft.com/office/drawing/2014/main" id="{C7E941A8-A400-7B63-D1CB-D62609F542CD}"/>
              </a:ext>
            </a:extLst>
          </p:cNvPr>
          <p:cNvSpPr>
            <a:spLocks noGrp="1"/>
          </p:cNvSpPr>
          <p:nvPr>
            <p:ph idx="1"/>
          </p:nvPr>
        </p:nvSpPr>
        <p:spPr/>
        <p:txBody>
          <a:bodyPr/>
          <a:lstStyle/>
          <a:p>
            <a:r>
              <a:rPr lang="en-US" dirty="0"/>
              <a:t>Small groups:</a:t>
            </a:r>
          </a:p>
          <a:p>
            <a:pPr lvl="1"/>
            <a:r>
              <a:rPr lang="en-US" dirty="0">
                <a:solidFill>
                  <a:schemeClr val="accent1"/>
                </a:solidFill>
              </a:rPr>
              <a:t>Brainstorm at least two definitions of (or ways of thinking about/measuring) causality.</a:t>
            </a:r>
          </a:p>
          <a:p>
            <a:pPr lvl="2"/>
            <a:r>
              <a:rPr lang="en-US" dirty="0">
                <a:solidFill>
                  <a:schemeClr val="accent1"/>
                </a:solidFill>
              </a:rPr>
              <a:t>You don’t have to think they are “correct”!  </a:t>
            </a:r>
          </a:p>
          <a:p>
            <a:pPr lvl="1"/>
            <a:r>
              <a:rPr lang="en-US" dirty="0">
                <a:solidFill>
                  <a:schemeClr val="accent1"/>
                </a:solidFill>
              </a:rPr>
              <a:t>What are the pros/cons of your definitions?</a:t>
            </a:r>
          </a:p>
        </p:txBody>
      </p:sp>
    </p:spTree>
    <p:extLst>
      <p:ext uri="{BB962C8B-B14F-4D97-AF65-F5344CB8AC3E}">
        <p14:creationId xmlns:p14="http://schemas.microsoft.com/office/powerpoint/2010/main" val="1827452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0E2C-A8E9-172A-6DD6-96E9F65D348B}"/>
              </a:ext>
            </a:extLst>
          </p:cNvPr>
          <p:cNvSpPr>
            <a:spLocks noGrp="1"/>
          </p:cNvSpPr>
          <p:nvPr>
            <p:ph type="title"/>
          </p:nvPr>
        </p:nvSpPr>
        <p:spPr/>
        <p:txBody>
          <a:bodyPr/>
          <a:lstStyle/>
          <a:p>
            <a:r>
              <a:rPr lang="en-US" dirty="0"/>
              <a:t>Ways of thinking about causality</a:t>
            </a:r>
          </a:p>
        </p:txBody>
      </p:sp>
      <p:sp>
        <p:nvSpPr>
          <p:cNvPr id="3" name="Text Placeholder 2">
            <a:extLst>
              <a:ext uri="{FF2B5EF4-FFF2-40B4-BE49-F238E27FC236}">
                <a16:creationId xmlns:a16="http://schemas.microsoft.com/office/drawing/2014/main" id="{8D2FF555-2211-D942-58FB-585B191CD9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45201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31C0-E356-F462-DEB2-39747601FD80}"/>
              </a:ext>
            </a:extLst>
          </p:cNvPr>
          <p:cNvSpPr>
            <a:spLocks noGrp="1"/>
          </p:cNvSpPr>
          <p:nvPr>
            <p:ph type="title"/>
          </p:nvPr>
        </p:nvSpPr>
        <p:spPr/>
        <p:txBody>
          <a:bodyPr/>
          <a:lstStyle/>
          <a:p>
            <a:r>
              <a:rPr lang="en-US" dirty="0"/>
              <a:t>A few ways of thinking about causality</a:t>
            </a:r>
            <a:br>
              <a:rPr lang="en-US" dirty="0"/>
            </a:br>
            <a:r>
              <a:rPr lang="en-US" sz="2400" dirty="0"/>
              <a:t>Disclaimer: we are not philosophers</a:t>
            </a:r>
            <a:endParaRPr lang="en-US" dirty="0"/>
          </a:p>
        </p:txBody>
      </p:sp>
      <p:sp>
        <p:nvSpPr>
          <p:cNvPr id="3" name="Content Placeholder 2">
            <a:extLst>
              <a:ext uri="{FF2B5EF4-FFF2-40B4-BE49-F238E27FC236}">
                <a16:creationId xmlns:a16="http://schemas.microsoft.com/office/drawing/2014/main" id="{A5E82103-ABDE-1D98-04EB-8711FEF7CEAF}"/>
              </a:ext>
            </a:extLst>
          </p:cNvPr>
          <p:cNvSpPr>
            <a:spLocks noGrp="1"/>
          </p:cNvSpPr>
          <p:nvPr>
            <p:ph idx="1"/>
          </p:nvPr>
        </p:nvSpPr>
        <p:spPr/>
        <p:txBody>
          <a:bodyPr/>
          <a:lstStyle/>
          <a:p>
            <a:r>
              <a:rPr lang="en-US" dirty="0"/>
              <a:t>Regularity-based accounts</a:t>
            </a:r>
            <a:endParaRPr lang="en-US" dirty="0">
              <a:solidFill>
                <a:schemeClr val="accent1"/>
              </a:solidFill>
            </a:endParaRPr>
          </a:p>
          <a:p>
            <a:r>
              <a:rPr lang="en-US" dirty="0"/>
              <a:t>Law-based accounts</a:t>
            </a:r>
          </a:p>
          <a:p>
            <a:r>
              <a:rPr lang="en-US" dirty="0"/>
              <a:t>Counterfactual/Manipulation-based accounts</a:t>
            </a:r>
          </a:p>
          <a:p>
            <a:r>
              <a:rPr lang="en-US" dirty="0"/>
              <a:t>Pass</a:t>
            </a:r>
          </a:p>
        </p:txBody>
      </p:sp>
    </p:spTree>
    <p:extLst>
      <p:ext uri="{BB962C8B-B14F-4D97-AF65-F5344CB8AC3E}">
        <p14:creationId xmlns:p14="http://schemas.microsoft.com/office/powerpoint/2010/main" val="1142578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AE80-EC0B-6DA2-250B-E42D7F6C8E22}"/>
              </a:ext>
            </a:extLst>
          </p:cNvPr>
          <p:cNvSpPr>
            <a:spLocks noGrp="1"/>
          </p:cNvSpPr>
          <p:nvPr>
            <p:ph type="title"/>
          </p:nvPr>
        </p:nvSpPr>
        <p:spPr/>
        <p:txBody>
          <a:bodyPr/>
          <a:lstStyle/>
          <a:p>
            <a:r>
              <a:rPr lang="en-US" dirty="0"/>
              <a:t>The classics</a:t>
            </a:r>
            <a:br>
              <a:rPr lang="en-US" dirty="0"/>
            </a:br>
            <a:r>
              <a:rPr lang="en-US" sz="2800" dirty="0"/>
              <a:t>Disclaimer: We are not philosophers</a:t>
            </a:r>
            <a:endParaRPr lang="en-US" dirty="0"/>
          </a:p>
        </p:txBody>
      </p:sp>
      <p:sp>
        <p:nvSpPr>
          <p:cNvPr id="3" name="Content Placeholder 2">
            <a:extLst>
              <a:ext uri="{FF2B5EF4-FFF2-40B4-BE49-F238E27FC236}">
                <a16:creationId xmlns:a16="http://schemas.microsoft.com/office/drawing/2014/main" id="{A5C29481-1FBE-D7CE-8775-1E5EF5A7733F}"/>
              </a:ext>
            </a:extLst>
          </p:cNvPr>
          <p:cNvSpPr>
            <a:spLocks noGrp="1"/>
          </p:cNvSpPr>
          <p:nvPr>
            <p:ph idx="1"/>
          </p:nvPr>
        </p:nvSpPr>
        <p:spPr/>
        <p:txBody>
          <a:bodyPr/>
          <a:lstStyle/>
          <a:p>
            <a:r>
              <a:rPr lang="en-US" dirty="0"/>
              <a:t>Aristotle (4</a:t>
            </a:r>
            <a:r>
              <a:rPr lang="en-US" baseline="30000" dirty="0"/>
              <a:t>th</a:t>
            </a:r>
            <a:r>
              <a:rPr lang="en-US" dirty="0"/>
              <a:t> c. BCE): Four types of causes:</a:t>
            </a:r>
          </a:p>
          <a:p>
            <a:pPr lvl="1"/>
            <a:r>
              <a:rPr lang="en-US" dirty="0">
                <a:solidFill>
                  <a:schemeClr val="accent1"/>
                </a:solidFill>
              </a:rPr>
              <a:t>Material: “Out of which the thing is made”</a:t>
            </a:r>
          </a:p>
          <a:p>
            <a:pPr lvl="1"/>
            <a:r>
              <a:rPr lang="en-US" dirty="0">
                <a:solidFill>
                  <a:schemeClr val="accent1"/>
                </a:solidFill>
              </a:rPr>
              <a:t>Formal: “Into which the thing is made”</a:t>
            </a:r>
          </a:p>
          <a:p>
            <a:pPr lvl="1"/>
            <a:r>
              <a:rPr lang="en-US" dirty="0">
                <a:solidFill>
                  <a:schemeClr val="accent1"/>
                </a:solidFill>
              </a:rPr>
              <a:t>Efficient: “What makes the thing”</a:t>
            </a:r>
          </a:p>
          <a:p>
            <a:pPr lvl="1"/>
            <a:r>
              <a:rPr lang="en-US" dirty="0">
                <a:solidFill>
                  <a:schemeClr val="accent1"/>
                </a:solidFill>
              </a:rPr>
              <a:t>Final: “For which the thing is made”</a:t>
            </a:r>
          </a:p>
          <a:p>
            <a:r>
              <a:rPr lang="en-US" dirty="0"/>
              <a:t>Locke (17</a:t>
            </a:r>
            <a:r>
              <a:rPr lang="en-US" baseline="30000" dirty="0"/>
              <a:t>th</a:t>
            </a:r>
            <a:r>
              <a:rPr lang="en-US" dirty="0"/>
              <a:t> c. CE): A </a:t>
            </a:r>
            <a:r>
              <a:rPr lang="en-US" i="1" dirty="0"/>
              <a:t>cause</a:t>
            </a:r>
            <a:r>
              <a:rPr lang="en-US" dirty="0"/>
              <a:t> is a thing that “produces”.  An </a:t>
            </a:r>
            <a:r>
              <a:rPr lang="en-US" i="1" dirty="0"/>
              <a:t>effect</a:t>
            </a:r>
            <a:r>
              <a:rPr lang="en-US" dirty="0"/>
              <a:t> is what is “produced”.</a:t>
            </a:r>
          </a:p>
          <a:p>
            <a:r>
              <a:rPr lang="en-US" dirty="0"/>
              <a:t>Hume (18</a:t>
            </a:r>
            <a:r>
              <a:rPr lang="en-US" baseline="30000" dirty="0"/>
              <a:t>th</a:t>
            </a:r>
            <a:r>
              <a:rPr lang="en-US" dirty="0"/>
              <a:t> c. CE): We just say that X causes Y if X usually happens before Y.</a:t>
            </a:r>
          </a:p>
          <a:p>
            <a:pPr marL="0" indent="0">
              <a:buNone/>
            </a:pPr>
            <a:r>
              <a:rPr lang="en-US" dirty="0"/>
              <a:t> </a:t>
            </a:r>
          </a:p>
        </p:txBody>
      </p:sp>
    </p:spTree>
    <p:extLst>
      <p:ext uri="{BB962C8B-B14F-4D97-AF65-F5344CB8AC3E}">
        <p14:creationId xmlns:p14="http://schemas.microsoft.com/office/powerpoint/2010/main" val="253873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31C0-E356-F462-DEB2-39747601FD80}"/>
              </a:ext>
            </a:extLst>
          </p:cNvPr>
          <p:cNvSpPr>
            <a:spLocks noGrp="1"/>
          </p:cNvSpPr>
          <p:nvPr>
            <p:ph type="title"/>
          </p:nvPr>
        </p:nvSpPr>
        <p:spPr/>
        <p:txBody>
          <a:bodyPr/>
          <a:lstStyle/>
          <a:p>
            <a:r>
              <a:rPr lang="en-US" dirty="0"/>
              <a:t>A few ways of thinking about causality</a:t>
            </a:r>
            <a:br>
              <a:rPr lang="en-US" dirty="0"/>
            </a:br>
            <a:r>
              <a:rPr lang="en-US" sz="2400" dirty="0"/>
              <a:t>Disclaimer: we are not philosophers</a:t>
            </a:r>
            <a:endParaRPr lang="en-US" dirty="0"/>
          </a:p>
        </p:txBody>
      </p:sp>
      <p:sp>
        <p:nvSpPr>
          <p:cNvPr id="3" name="Content Placeholder 2">
            <a:extLst>
              <a:ext uri="{FF2B5EF4-FFF2-40B4-BE49-F238E27FC236}">
                <a16:creationId xmlns:a16="http://schemas.microsoft.com/office/drawing/2014/main" id="{A5E82103-ABDE-1D98-04EB-8711FEF7CEAF}"/>
              </a:ext>
            </a:extLst>
          </p:cNvPr>
          <p:cNvSpPr>
            <a:spLocks noGrp="1"/>
          </p:cNvSpPr>
          <p:nvPr>
            <p:ph idx="1"/>
          </p:nvPr>
        </p:nvSpPr>
        <p:spPr/>
        <p:txBody>
          <a:bodyPr/>
          <a:lstStyle/>
          <a:p>
            <a:r>
              <a:rPr lang="en-US" dirty="0"/>
              <a:t>Regularity-based theories</a:t>
            </a:r>
          </a:p>
          <a:p>
            <a:pPr lvl="1"/>
            <a:r>
              <a:rPr lang="en-US" dirty="0">
                <a:solidFill>
                  <a:schemeClr val="accent1"/>
                </a:solidFill>
              </a:rPr>
              <a:t>X causes Y if X is always/usually followed by Y.</a:t>
            </a:r>
          </a:p>
          <a:p>
            <a:r>
              <a:rPr lang="en-US" dirty="0"/>
              <a:t>Law-based theories</a:t>
            </a:r>
          </a:p>
          <a:p>
            <a:pPr lvl="1"/>
            <a:r>
              <a:rPr lang="en-US" dirty="0">
                <a:solidFill>
                  <a:schemeClr val="accent1"/>
                </a:solidFill>
              </a:rPr>
              <a:t>I know the laws of physics/nature/</a:t>
            </a:r>
            <a:r>
              <a:rPr lang="en-US" dirty="0" err="1">
                <a:solidFill>
                  <a:schemeClr val="accent1"/>
                </a:solidFill>
              </a:rPr>
              <a:t>etc</a:t>
            </a:r>
            <a:r>
              <a:rPr lang="en-US" dirty="0">
                <a:solidFill>
                  <a:schemeClr val="accent1"/>
                </a:solidFill>
              </a:rPr>
              <a:t>; they tell me what causes what.</a:t>
            </a:r>
          </a:p>
          <a:p>
            <a:r>
              <a:rPr lang="en-US" dirty="0"/>
              <a:t>Counterfactual/Manipulation-based theories</a:t>
            </a:r>
          </a:p>
          <a:p>
            <a:pPr lvl="1"/>
            <a:r>
              <a:rPr lang="en-US" dirty="0">
                <a:solidFill>
                  <a:schemeClr val="accent1"/>
                </a:solidFill>
              </a:rPr>
              <a:t>X causes Y if X is followed by Y, </a:t>
            </a:r>
            <a:r>
              <a:rPr lang="en-US" b="1" dirty="0">
                <a:solidFill>
                  <a:schemeClr val="accent1"/>
                </a:solidFill>
              </a:rPr>
              <a:t>and</a:t>
            </a:r>
            <a:r>
              <a:rPr lang="en-US" dirty="0">
                <a:solidFill>
                  <a:schemeClr val="accent1"/>
                </a:solidFill>
              </a:rPr>
              <a:t> if Y wouldn’t have happened without X.</a:t>
            </a:r>
          </a:p>
          <a:p>
            <a:r>
              <a:rPr lang="en-US" dirty="0"/>
              <a:t>Pass</a:t>
            </a:r>
          </a:p>
          <a:p>
            <a:pPr lvl="1"/>
            <a:r>
              <a:rPr lang="en-US" dirty="0">
                <a:solidFill>
                  <a:schemeClr val="accent1"/>
                </a:solidFill>
              </a:rPr>
              <a:t>Causality is just, like, a social construct, man</a:t>
            </a:r>
          </a:p>
          <a:p>
            <a:pPr lvl="1"/>
            <a:r>
              <a:rPr lang="en-US" dirty="0">
                <a:solidFill>
                  <a:schemeClr val="accent1"/>
                </a:solidFill>
              </a:rPr>
              <a:t>I’m agnostic about causality, I don’t need it to do what I want to do with data</a:t>
            </a:r>
          </a:p>
        </p:txBody>
      </p:sp>
    </p:spTree>
    <p:extLst>
      <p:ext uri="{BB962C8B-B14F-4D97-AF65-F5344CB8AC3E}">
        <p14:creationId xmlns:p14="http://schemas.microsoft.com/office/powerpoint/2010/main" val="5892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4021-02C4-D1CF-AEB8-03ABA58F87C7}"/>
              </a:ext>
            </a:extLst>
          </p:cNvPr>
          <p:cNvSpPr>
            <a:spLocks noGrp="1"/>
          </p:cNvSpPr>
          <p:nvPr>
            <p:ph type="title"/>
          </p:nvPr>
        </p:nvSpPr>
        <p:spPr/>
        <p:txBody>
          <a:bodyPr/>
          <a:lstStyle/>
          <a:p>
            <a:r>
              <a:rPr lang="en-US" dirty="0"/>
              <a:t>Regularity-Based Accounts</a:t>
            </a:r>
          </a:p>
        </p:txBody>
      </p:sp>
      <p:sp>
        <p:nvSpPr>
          <p:cNvPr id="3" name="Text Placeholder 2">
            <a:extLst>
              <a:ext uri="{FF2B5EF4-FFF2-40B4-BE49-F238E27FC236}">
                <a16:creationId xmlns:a16="http://schemas.microsoft.com/office/drawing/2014/main" id="{CEDC671A-7318-383F-ECDB-F40813248E39}"/>
              </a:ext>
            </a:extLst>
          </p:cNvPr>
          <p:cNvSpPr>
            <a:spLocks noGrp="1"/>
          </p:cNvSpPr>
          <p:nvPr>
            <p:ph type="body" idx="1"/>
          </p:nvPr>
        </p:nvSpPr>
        <p:spPr/>
        <p:txBody>
          <a:bodyPr/>
          <a:lstStyle/>
          <a:p>
            <a:r>
              <a:rPr lang="en-US" dirty="0"/>
              <a:t>Causality = Patterns</a:t>
            </a:r>
          </a:p>
        </p:txBody>
      </p:sp>
    </p:spTree>
    <p:extLst>
      <p:ext uri="{BB962C8B-B14F-4D97-AF65-F5344CB8AC3E}">
        <p14:creationId xmlns:p14="http://schemas.microsoft.com/office/powerpoint/2010/main" val="193263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F0D1-70F7-3C2B-619F-D25A0126019B}"/>
              </a:ext>
            </a:extLst>
          </p:cNvPr>
          <p:cNvSpPr>
            <a:spLocks noGrp="1"/>
          </p:cNvSpPr>
          <p:nvPr>
            <p:ph type="title"/>
          </p:nvPr>
        </p:nvSpPr>
        <p:spPr/>
        <p:txBody>
          <a:bodyPr/>
          <a:lstStyle/>
          <a:p>
            <a:r>
              <a:rPr lang="en-US" dirty="0"/>
              <a:t>Welcome!</a:t>
            </a:r>
          </a:p>
        </p:txBody>
      </p:sp>
      <p:sp>
        <p:nvSpPr>
          <p:cNvPr id="3" name="Text Placeholder 2">
            <a:extLst>
              <a:ext uri="{FF2B5EF4-FFF2-40B4-BE49-F238E27FC236}">
                <a16:creationId xmlns:a16="http://schemas.microsoft.com/office/drawing/2014/main" id="{5611ACA9-899D-CA2F-CF97-F8F58DE993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106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91B5-12B2-1115-49B4-1CB035E97659}"/>
              </a:ext>
            </a:extLst>
          </p:cNvPr>
          <p:cNvSpPr>
            <a:spLocks noGrp="1"/>
          </p:cNvSpPr>
          <p:nvPr>
            <p:ph type="title"/>
          </p:nvPr>
        </p:nvSpPr>
        <p:spPr/>
        <p:txBody>
          <a:bodyPr/>
          <a:lstStyle/>
          <a:p>
            <a:r>
              <a:rPr lang="en-US" dirty="0"/>
              <a:t>Regularity-based accounts of causality</a:t>
            </a:r>
          </a:p>
        </p:txBody>
      </p:sp>
      <p:sp>
        <p:nvSpPr>
          <p:cNvPr id="3" name="Content Placeholder 2">
            <a:extLst>
              <a:ext uri="{FF2B5EF4-FFF2-40B4-BE49-F238E27FC236}">
                <a16:creationId xmlns:a16="http://schemas.microsoft.com/office/drawing/2014/main" id="{F8C108D7-C9E1-5566-D78E-2C0126225AA3}"/>
              </a:ext>
            </a:extLst>
          </p:cNvPr>
          <p:cNvSpPr>
            <a:spLocks noGrp="1"/>
          </p:cNvSpPr>
          <p:nvPr>
            <p:ph idx="1"/>
          </p:nvPr>
        </p:nvSpPr>
        <p:spPr>
          <a:xfrm>
            <a:off x="838200" y="1612900"/>
            <a:ext cx="10515600" cy="5245100"/>
          </a:xfrm>
        </p:spPr>
        <p:txBody>
          <a:bodyPr>
            <a:normAutofit/>
          </a:bodyPr>
          <a:lstStyle/>
          <a:p>
            <a:r>
              <a:rPr lang="en-US" dirty="0"/>
              <a:t>Started with Hume (1739)</a:t>
            </a:r>
          </a:p>
          <a:p>
            <a:pPr lvl="1"/>
            <a:r>
              <a:rPr lang="en-US" dirty="0"/>
              <a:t>Hume: A “cause” is: </a:t>
            </a:r>
            <a:r>
              <a:rPr lang="en-US" b="0" i="1" dirty="0">
                <a:solidFill>
                  <a:schemeClr val="accent1"/>
                </a:solidFill>
                <a:effectLst/>
                <a:latin typeface="Times New Roman" panose="02020603050405020304" pitchFamily="18" charset="0"/>
              </a:rPr>
              <a:t>[a]n object precedent and contiguous to another, and where all the objects resembling the former are </a:t>
            </a:r>
            <a:r>
              <a:rPr lang="en-US" b="0" i="1" dirty="0" err="1">
                <a:solidFill>
                  <a:schemeClr val="accent1"/>
                </a:solidFill>
                <a:effectLst/>
                <a:latin typeface="Times New Roman" panose="02020603050405020304" pitchFamily="18" charset="0"/>
              </a:rPr>
              <a:t>plac’d</a:t>
            </a:r>
            <a:r>
              <a:rPr lang="en-US" b="0" i="1" dirty="0">
                <a:solidFill>
                  <a:schemeClr val="accent1"/>
                </a:solidFill>
                <a:effectLst/>
                <a:latin typeface="Times New Roman" panose="02020603050405020304" pitchFamily="18" charset="0"/>
              </a:rPr>
              <a:t> in like relations of priority and contiguity to those objects, that resemble the latter. </a:t>
            </a:r>
          </a:p>
          <a:p>
            <a:pPr lvl="1"/>
            <a:r>
              <a:rPr lang="en-US" dirty="0"/>
              <a:t>Interpreted to mean that x causes y if:</a:t>
            </a:r>
          </a:p>
          <a:p>
            <a:pPr lvl="2"/>
            <a:r>
              <a:rPr lang="en-US" dirty="0">
                <a:solidFill>
                  <a:schemeClr val="accent1"/>
                </a:solidFill>
              </a:rPr>
              <a:t>x and y are “contiguous” (e.g., in space and time)</a:t>
            </a:r>
          </a:p>
          <a:p>
            <a:pPr lvl="2"/>
            <a:r>
              <a:rPr lang="en-US" dirty="0">
                <a:solidFill>
                  <a:schemeClr val="accent1"/>
                </a:solidFill>
              </a:rPr>
              <a:t>x precedes y in time</a:t>
            </a:r>
          </a:p>
          <a:p>
            <a:pPr lvl="2"/>
            <a:r>
              <a:rPr lang="en-US" dirty="0">
                <a:solidFill>
                  <a:schemeClr val="accent1"/>
                </a:solidFill>
              </a:rPr>
              <a:t>Things like x are typically followed by things like y</a:t>
            </a:r>
          </a:p>
          <a:p>
            <a:r>
              <a:rPr lang="en-US" dirty="0"/>
              <a:t>Refined by Mill (1843)</a:t>
            </a:r>
          </a:p>
          <a:p>
            <a:r>
              <a:rPr lang="en-US" dirty="0"/>
              <a:t>Remained a “standard” philosophical account until the 1970s or so.</a:t>
            </a:r>
          </a:p>
        </p:txBody>
      </p:sp>
    </p:spTree>
    <p:extLst>
      <p:ext uri="{BB962C8B-B14F-4D97-AF65-F5344CB8AC3E}">
        <p14:creationId xmlns:p14="http://schemas.microsoft.com/office/powerpoint/2010/main" val="30459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6484-24B8-CC0E-7871-32DAE1CBC9DB}"/>
              </a:ext>
            </a:extLst>
          </p:cNvPr>
          <p:cNvSpPr>
            <a:spLocks noGrp="1"/>
          </p:cNvSpPr>
          <p:nvPr>
            <p:ph type="title"/>
          </p:nvPr>
        </p:nvSpPr>
        <p:spPr/>
        <p:txBody>
          <a:bodyPr/>
          <a:lstStyle/>
          <a:p>
            <a:r>
              <a:rPr lang="en-US" dirty="0"/>
              <a:t>Pros and Cons</a:t>
            </a:r>
            <a:br>
              <a:rPr lang="en-US" sz="2800" dirty="0"/>
            </a:br>
            <a:r>
              <a:rPr lang="en-US" sz="2800" dirty="0"/>
              <a:t>of (Hume-</a:t>
            </a:r>
            <a:r>
              <a:rPr lang="en-US" sz="2800" dirty="0" err="1"/>
              <a:t>ian</a:t>
            </a:r>
            <a:r>
              <a:rPr lang="en-US" sz="2800" dirty="0"/>
              <a:t>) regularity-based accounts</a:t>
            </a:r>
            <a:endParaRPr lang="en-US" dirty="0"/>
          </a:p>
        </p:txBody>
      </p:sp>
      <p:sp>
        <p:nvSpPr>
          <p:cNvPr id="3" name="Content Placeholder 2">
            <a:extLst>
              <a:ext uri="{FF2B5EF4-FFF2-40B4-BE49-F238E27FC236}">
                <a16:creationId xmlns:a16="http://schemas.microsoft.com/office/drawing/2014/main" id="{B0A6F6E3-953D-A81F-7E4E-35F119CD7018}"/>
              </a:ext>
            </a:extLst>
          </p:cNvPr>
          <p:cNvSpPr>
            <a:spLocks noGrp="1"/>
          </p:cNvSpPr>
          <p:nvPr>
            <p:ph idx="1"/>
          </p:nvPr>
        </p:nvSpPr>
        <p:spPr>
          <a:xfrm>
            <a:off x="838200" y="1825625"/>
            <a:ext cx="4332514" cy="1477328"/>
          </a:xfrm>
        </p:spPr>
        <p:txBody>
          <a:bodyPr/>
          <a:lstStyle/>
          <a:p>
            <a:r>
              <a:rPr lang="en-US" dirty="0"/>
              <a:t>Pros:</a:t>
            </a:r>
          </a:p>
          <a:p>
            <a:pPr lvl="1"/>
            <a:r>
              <a:rPr lang="en-US" dirty="0"/>
              <a:t>Straightforward definition</a:t>
            </a:r>
          </a:p>
          <a:p>
            <a:pPr lvl="1"/>
            <a:r>
              <a:rPr lang="en-US" dirty="0"/>
              <a:t>Easy to see in data</a:t>
            </a:r>
          </a:p>
        </p:txBody>
      </p:sp>
      <p:grpSp>
        <p:nvGrpSpPr>
          <p:cNvPr id="5" name="Group 4">
            <a:extLst>
              <a:ext uri="{FF2B5EF4-FFF2-40B4-BE49-F238E27FC236}">
                <a16:creationId xmlns:a16="http://schemas.microsoft.com/office/drawing/2014/main" id="{8906B92D-B130-034E-C64E-BFB4810791E9}"/>
              </a:ext>
            </a:extLst>
          </p:cNvPr>
          <p:cNvGrpSpPr/>
          <p:nvPr/>
        </p:nvGrpSpPr>
        <p:grpSpPr>
          <a:xfrm>
            <a:off x="4937760" y="1979514"/>
            <a:ext cx="5830161" cy="1323439"/>
            <a:chOff x="4917528" y="1979514"/>
            <a:chExt cx="4404359" cy="1323439"/>
          </a:xfrm>
        </p:grpSpPr>
        <p:sp>
          <p:nvSpPr>
            <p:cNvPr id="4" name="TextBox 3">
              <a:extLst>
                <a:ext uri="{FF2B5EF4-FFF2-40B4-BE49-F238E27FC236}">
                  <a16:creationId xmlns:a16="http://schemas.microsoft.com/office/drawing/2014/main" id="{7DFA85F0-369E-22D1-552A-FE5DC100EE63}"/>
                </a:ext>
              </a:extLst>
            </p:cNvPr>
            <p:cNvSpPr txBox="1"/>
            <p:nvPr/>
          </p:nvSpPr>
          <p:spPr>
            <a:xfrm>
              <a:off x="6168337" y="1979514"/>
              <a:ext cx="3153550" cy="1323439"/>
            </a:xfrm>
            <a:prstGeom prst="rect">
              <a:avLst/>
            </a:prstGeom>
            <a:noFill/>
          </p:spPr>
          <p:txBody>
            <a:bodyPr wrap="square" rtlCol="0">
              <a:spAutoFit/>
            </a:bodyPr>
            <a:lstStyle/>
            <a:p>
              <a:pPr algn="ctr"/>
              <a:r>
                <a:rPr lang="en-US" sz="2000" b="0" i="0" dirty="0">
                  <a:solidFill>
                    <a:schemeClr val="accent1"/>
                  </a:solidFill>
                  <a:effectLst/>
                </a:rPr>
                <a:t>Stanford Encyclopedia of Philosophy: Hume’s view is nice because “no substantive metaphysics is needed to explain causation.”</a:t>
              </a:r>
              <a:endParaRPr lang="en-US" sz="2000" dirty="0">
                <a:solidFill>
                  <a:schemeClr val="accent1"/>
                </a:solidFill>
              </a:endParaRPr>
            </a:p>
          </p:txBody>
        </p:sp>
        <p:cxnSp>
          <p:nvCxnSpPr>
            <p:cNvPr id="6" name="Straight Arrow Connector 5">
              <a:extLst>
                <a:ext uri="{FF2B5EF4-FFF2-40B4-BE49-F238E27FC236}">
                  <a16:creationId xmlns:a16="http://schemas.microsoft.com/office/drawing/2014/main" id="{EC9D2481-D676-3374-4F7A-2AA2A97169E2}"/>
                </a:ext>
              </a:extLst>
            </p:cNvPr>
            <p:cNvCxnSpPr>
              <a:cxnSpLocks/>
              <a:stCxn id="4" idx="1"/>
            </p:cNvCxnSpPr>
            <p:nvPr/>
          </p:nvCxnSpPr>
          <p:spPr>
            <a:xfrm flipH="1" flipV="1">
              <a:off x="4917528" y="2487168"/>
              <a:ext cx="1250809" cy="15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2">
            <a:extLst>
              <a:ext uri="{FF2B5EF4-FFF2-40B4-BE49-F238E27FC236}">
                <a16:creationId xmlns:a16="http://schemas.microsoft.com/office/drawing/2014/main" id="{708A5F17-36E5-E7E4-9FD9-606A3FA2744C}"/>
              </a:ext>
            </a:extLst>
          </p:cNvPr>
          <p:cNvSpPr txBox="1">
            <a:spLocks/>
          </p:cNvSpPr>
          <p:nvPr/>
        </p:nvSpPr>
        <p:spPr>
          <a:xfrm>
            <a:off x="838200" y="3429000"/>
            <a:ext cx="1128848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a:t>
            </a:r>
          </a:p>
          <a:p>
            <a:pPr lvl="1"/>
            <a:r>
              <a:rPr lang="en-US" dirty="0"/>
              <a:t>Correlation doesn’t imply causation.</a:t>
            </a:r>
          </a:p>
          <a:p>
            <a:pPr lvl="2"/>
            <a:r>
              <a:rPr lang="en-US" dirty="0">
                <a:solidFill>
                  <a:schemeClr val="accent1"/>
                </a:solidFill>
              </a:rPr>
              <a:t>Ice cream sales may generally spike just before increased homicide</a:t>
            </a:r>
          </a:p>
          <a:p>
            <a:pPr lvl="2"/>
            <a:r>
              <a:rPr lang="en-US" dirty="0">
                <a:solidFill>
                  <a:schemeClr val="accent1"/>
                </a:solidFill>
              </a:rPr>
              <a:t>A rooster usually crows just before dawn</a:t>
            </a:r>
            <a:endParaRPr lang="en-US" dirty="0"/>
          </a:p>
          <a:p>
            <a:pPr lvl="1"/>
            <a:r>
              <a:rPr lang="en-US" dirty="0"/>
              <a:t>Doesn’t allow one-off events to be causal.</a:t>
            </a:r>
          </a:p>
          <a:p>
            <a:pPr lvl="2"/>
            <a:r>
              <a:rPr lang="en-US" dirty="0">
                <a:solidFill>
                  <a:schemeClr val="accent1"/>
                </a:solidFill>
              </a:rPr>
              <a:t>An asteroid hitting the earth caused the dinosaurs to go extinct.</a:t>
            </a:r>
          </a:p>
        </p:txBody>
      </p:sp>
    </p:spTree>
    <p:extLst>
      <p:ext uri="{BB962C8B-B14F-4D97-AF65-F5344CB8AC3E}">
        <p14:creationId xmlns:p14="http://schemas.microsoft.com/office/powerpoint/2010/main" val="31964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bldLvl="3"/>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12B31-6E6E-36B8-C01E-5C3DDF52693A}"/>
              </a:ext>
            </a:extLst>
          </p:cNvPr>
          <p:cNvSpPr>
            <a:spLocks noGrp="1"/>
          </p:cNvSpPr>
          <p:nvPr>
            <p:ph type="title"/>
          </p:nvPr>
        </p:nvSpPr>
        <p:spPr/>
        <p:txBody>
          <a:bodyPr/>
          <a:lstStyle/>
          <a:p>
            <a:r>
              <a:rPr lang="en-US" dirty="0"/>
              <a:t>Mill’s refinement</a:t>
            </a:r>
          </a:p>
        </p:txBody>
      </p:sp>
      <p:sp>
        <p:nvSpPr>
          <p:cNvPr id="3" name="Content Placeholder 2">
            <a:extLst>
              <a:ext uri="{FF2B5EF4-FFF2-40B4-BE49-F238E27FC236}">
                <a16:creationId xmlns:a16="http://schemas.microsoft.com/office/drawing/2014/main" id="{77D20C02-1A0E-DF39-B870-E311D4654EE5}"/>
              </a:ext>
            </a:extLst>
          </p:cNvPr>
          <p:cNvSpPr>
            <a:spLocks noGrp="1"/>
          </p:cNvSpPr>
          <p:nvPr>
            <p:ph idx="1"/>
          </p:nvPr>
        </p:nvSpPr>
        <p:spPr/>
        <p:txBody>
          <a:bodyPr/>
          <a:lstStyle/>
          <a:p>
            <a:r>
              <a:rPr lang="en-US" dirty="0"/>
              <a:t>In addition to correlation, causation needs a “law of nature.”</a:t>
            </a:r>
          </a:p>
          <a:p>
            <a:r>
              <a:rPr lang="en-US" dirty="0"/>
              <a:t>What’s a “law of nature”?</a:t>
            </a:r>
          </a:p>
          <a:p>
            <a:pPr lvl="1"/>
            <a:r>
              <a:rPr lang="en-US" dirty="0">
                <a:solidFill>
                  <a:schemeClr val="accent1"/>
                </a:solidFill>
              </a:rPr>
              <a:t>Something simple, structural, and with predictive power.</a:t>
            </a:r>
          </a:p>
          <a:p>
            <a:pPr lvl="1"/>
            <a:r>
              <a:rPr lang="en-US" dirty="0">
                <a:solidFill>
                  <a:schemeClr val="accent1"/>
                </a:solidFill>
              </a:rPr>
              <a:t>E.g., Newtonian physics.</a:t>
            </a:r>
          </a:p>
          <a:p>
            <a:r>
              <a:rPr lang="en-US" dirty="0"/>
              <a:t>Examples:</a:t>
            </a:r>
          </a:p>
          <a:p>
            <a:pPr lvl="1"/>
            <a:r>
              <a:rPr lang="en-US" dirty="0">
                <a:solidFill>
                  <a:schemeClr val="accent1"/>
                </a:solidFill>
              </a:rPr>
              <a:t>The earth moving around the sun caused the sun to rise.  (Physics says so).</a:t>
            </a:r>
          </a:p>
          <a:p>
            <a:pPr lvl="1"/>
            <a:r>
              <a:rPr lang="en-US" dirty="0">
                <a:solidFill>
                  <a:schemeClr val="accent1"/>
                </a:solidFill>
              </a:rPr>
              <a:t>A rooster crowing did not cause the sun to rise.  (No “law of nature” that says so).</a:t>
            </a:r>
          </a:p>
        </p:txBody>
      </p:sp>
    </p:spTree>
    <p:extLst>
      <p:ext uri="{BB962C8B-B14F-4D97-AF65-F5344CB8AC3E}">
        <p14:creationId xmlns:p14="http://schemas.microsoft.com/office/powerpoint/2010/main" val="418640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4021-02C4-D1CF-AEB8-03ABA58F87C7}"/>
              </a:ext>
            </a:extLst>
          </p:cNvPr>
          <p:cNvSpPr>
            <a:spLocks noGrp="1"/>
          </p:cNvSpPr>
          <p:nvPr>
            <p:ph type="title"/>
          </p:nvPr>
        </p:nvSpPr>
        <p:spPr/>
        <p:txBody>
          <a:bodyPr/>
          <a:lstStyle/>
          <a:p>
            <a:r>
              <a:rPr lang="en-US" dirty="0"/>
              <a:t>Structure/Law/Inferential-Based Accounts</a:t>
            </a:r>
          </a:p>
        </p:txBody>
      </p:sp>
      <p:sp>
        <p:nvSpPr>
          <p:cNvPr id="3" name="Text Placeholder 2">
            <a:extLst>
              <a:ext uri="{FF2B5EF4-FFF2-40B4-BE49-F238E27FC236}">
                <a16:creationId xmlns:a16="http://schemas.microsoft.com/office/drawing/2014/main" id="{CEDC671A-7318-383F-ECDB-F40813248E39}"/>
              </a:ext>
            </a:extLst>
          </p:cNvPr>
          <p:cNvSpPr>
            <a:spLocks noGrp="1"/>
          </p:cNvSpPr>
          <p:nvPr>
            <p:ph type="body" idx="1"/>
          </p:nvPr>
        </p:nvSpPr>
        <p:spPr/>
        <p:txBody>
          <a:bodyPr/>
          <a:lstStyle/>
          <a:p>
            <a:r>
              <a:rPr lang="en-US" dirty="0"/>
              <a:t>The laws of nature/logic/physics/</a:t>
            </a:r>
            <a:r>
              <a:rPr lang="en-US" dirty="0" err="1"/>
              <a:t>etc</a:t>
            </a:r>
            <a:r>
              <a:rPr lang="en-US" dirty="0"/>
              <a:t> determine causality</a:t>
            </a:r>
          </a:p>
        </p:txBody>
      </p:sp>
      <p:sp>
        <p:nvSpPr>
          <p:cNvPr id="4" name="TextBox 3">
            <a:extLst>
              <a:ext uri="{FF2B5EF4-FFF2-40B4-BE49-F238E27FC236}">
                <a16:creationId xmlns:a16="http://schemas.microsoft.com/office/drawing/2014/main" id="{61B07F08-34FC-A6F4-3180-31EA155CFEA3}"/>
              </a:ext>
            </a:extLst>
          </p:cNvPr>
          <p:cNvSpPr txBox="1"/>
          <p:nvPr/>
        </p:nvSpPr>
        <p:spPr>
          <a:xfrm>
            <a:off x="457200" y="1976149"/>
            <a:ext cx="3505200" cy="584775"/>
          </a:xfrm>
          <a:prstGeom prst="rect">
            <a:avLst/>
          </a:prstGeom>
          <a:noFill/>
        </p:spPr>
        <p:txBody>
          <a:bodyPr wrap="square" rtlCol="0">
            <a:spAutoFit/>
          </a:bodyPr>
          <a:lstStyle/>
          <a:p>
            <a:r>
              <a:rPr lang="en-US" sz="3200" dirty="0"/>
              <a:t>...segue to...</a:t>
            </a:r>
          </a:p>
        </p:txBody>
      </p:sp>
    </p:spTree>
    <p:extLst>
      <p:ext uri="{BB962C8B-B14F-4D97-AF65-F5344CB8AC3E}">
        <p14:creationId xmlns:p14="http://schemas.microsoft.com/office/powerpoint/2010/main" val="77465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D3CF-75A9-EFB4-BA0A-0D8B0A7B1489}"/>
              </a:ext>
            </a:extLst>
          </p:cNvPr>
          <p:cNvSpPr>
            <a:spLocks noGrp="1"/>
          </p:cNvSpPr>
          <p:nvPr>
            <p:ph type="title"/>
          </p:nvPr>
        </p:nvSpPr>
        <p:spPr/>
        <p:txBody>
          <a:bodyPr/>
          <a:lstStyle/>
          <a:p>
            <a:r>
              <a:rPr lang="en-US" dirty="0"/>
              <a:t>We already talked about Mill</a:t>
            </a:r>
          </a:p>
        </p:txBody>
      </p:sp>
      <p:sp>
        <p:nvSpPr>
          <p:cNvPr id="5" name="Content Placeholder 4">
            <a:extLst>
              <a:ext uri="{FF2B5EF4-FFF2-40B4-BE49-F238E27FC236}">
                <a16:creationId xmlns:a16="http://schemas.microsoft.com/office/drawing/2014/main" id="{93D235D1-1576-0094-5512-0E955D8144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6630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14AD-E8D3-81E4-8E22-4E7E941AA444}"/>
              </a:ext>
            </a:extLst>
          </p:cNvPr>
          <p:cNvSpPr>
            <a:spLocks noGrp="1"/>
          </p:cNvSpPr>
          <p:nvPr>
            <p:ph type="title"/>
          </p:nvPr>
        </p:nvSpPr>
        <p:spPr/>
        <p:txBody>
          <a:bodyPr/>
          <a:lstStyle/>
          <a:p>
            <a:r>
              <a:rPr lang="en-US" dirty="0"/>
              <a:t>Inferential Accounts</a:t>
            </a:r>
            <a:br>
              <a:rPr lang="en-US" dirty="0"/>
            </a:br>
            <a:r>
              <a:rPr lang="en-US" sz="2400" dirty="0"/>
              <a:t>(e.g., Ramsey, 1920’s...)</a:t>
            </a:r>
          </a:p>
        </p:txBody>
      </p:sp>
      <p:sp>
        <p:nvSpPr>
          <p:cNvPr id="3" name="Content Placeholder 2">
            <a:extLst>
              <a:ext uri="{FF2B5EF4-FFF2-40B4-BE49-F238E27FC236}">
                <a16:creationId xmlns:a16="http://schemas.microsoft.com/office/drawing/2014/main" id="{B420F19C-C864-E8AB-FE51-2C5D428C7E62}"/>
              </a:ext>
            </a:extLst>
          </p:cNvPr>
          <p:cNvSpPr>
            <a:spLocks noGrp="1"/>
          </p:cNvSpPr>
          <p:nvPr>
            <p:ph idx="1"/>
          </p:nvPr>
        </p:nvSpPr>
        <p:spPr>
          <a:xfrm>
            <a:off x="838200" y="1825625"/>
            <a:ext cx="10515600" cy="4667250"/>
          </a:xfrm>
        </p:spPr>
        <p:txBody>
          <a:bodyPr/>
          <a:lstStyle/>
          <a:p>
            <a:r>
              <a:rPr lang="en-US" dirty="0"/>
              <a:t>A caused B if, using what we believe about the world: </a:t>
            </a:r>
          </a:p>
          <a:p>
            <a:pPr lvl="1"/>
            <a:r>
              <a:rPr lang="en-US" dirty="0"/>
              <a:t>we can infer B from A; and</a:t>
            </a:r>
          </a:p>
          <a:p>
            <a:pPr lvl="1"/>
            <a:r>
              <a:rPr lang="en-US" dirty="0"/>
              <a:t>A happened before B</a:t>
            </a:r>
          </a:p>
          <a:p>
            <a:pPr lvl="1"/>
            <a:endParaRPr lang="en-US" dirty="0">
              <a:solidFill>
                <a:schemeClr val="accent1"/>
              </a:solidFill>
            </a:endParaRPr>
          </a:p>
          <a:p>
            <a:r>
              <a:rPr lang="en-US" dirty="0"/>
              <a:t>Examples:</a:t>
            </a:r>
          </a:p>
          <a:p>
            <a:pPr lvl="1"/>
            <a:r>
              <a:rPr lang="en-US" dirty="0">
                <a:solidFill>
                  <a:schemeClr val="accent1"/>
                </a:solidFill>
              </a:rPr>
              <a:t>When I drop an apple, it will fall (says Newtonian physics); so dropping the apple </a:t>
            </a:r>
            <a:r>
              <a:rPr lang="en-US" i="1" dirty="0">
                <a:solidFill>
                  <a:schemeClr val="accent1"/>
                </a:solidFill>
              </a:rPr>
              <a:t>caused</a:t>
            </a:r>
            <a:r>
              <a:rPr lang="en-US" dirty="0">
                <a:solidFill>
                  <a:schemeClr val="accent1"/>
                </a:solidFill>
              </a:rPr>
              <a:t> it to fall.</a:t>
            </a:r>
          </a:p>
          <a:p>
            <a:pPr lvl="1"/>
            <a:r>
              <a:rPr lang="en-US" dirty="0">
                <a:solidFill>
                  <a:schemeClr val="accent1"/>
                </a:solidFill>
              </a:rPr>
              <a:t>In my theory of the world/economy, more education gives you more skills which means you are worth more money which means people pay you more money.  So going to college </a:t>
            </a:r>
            <a:r>
              <a:rPr lang="en-US" i="1" dirty="0">
                <a:solidFill>
                  <a:schemeClr val="accent1"/>
                </a:solidFill>
              </a:rPr>
              <a:t>causes</a:t>
            </a:r>
            <a:r>
              <a:rPr lang="en-US" dirty="0">
                <a:solidFill>
                  <a:schemeClr val="accent1"/>
                </a:solidFill>
              </a:rPr>
              <a:t> you to make more money.</a:t>
            </a:r>
          </a:p>
        </p:txBody>
      </p:sp>
    </p:spTree>
    <p:extLst>
      <p:ext uri="{BB962C8B-B14F-4D97-AF65-F5344CB8AC3E}">
        <p14:creationId xmlns:p14="http://schemas.microsoft.com/office/powerpoint/2010/main" val="328149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A938-3CF1-607B-F24E-C06DDEAF3A4B}"/>
              </a:ext>
            </a:extLst>
          </p:cNvPr>
          <p:cNvSpPr>
            <a:spLocks noGrp="1"/>
          </p:cNvSpPr>
          <p:nvPr>
            <p:ph type="title"/>
          </p:nvPr>
        </p:nvSpPr>
        <p:spPr/>
        <p:txBody>
          <a:bodyPr/>
          <a:lstStyle/>
          <a:p>
            <a:r>
              <a:rPr lang="en-US" dirty="0"/>
              <a:t>Causal Model Approaches </a:t>
            </a:r>
            <a:br>
              <a:rPr lang="en-US" dirty="0"/>
            </a:br>
            <a:r>
              <a:rPr lang="en-US" sz="2800" dirty="0"/>
              <a:t>(e.g., Pearl, 2000)</a:t>
            </a:r>
            <a:endParaRPr lang="en-US" sz="2000" dirty="0"/>
          </a:p>
        </p:txBody>
      </p:sp>
      <p:sp>
        <p:nvSpPr>
          <p:cNvPr id="3" name="Content Placeholder 2">
            <a:extLst>
              <a:ext uri="{FF2B5EF4-FFF2-40B4-BE49-F238E27FC236}">
                <a16:creationId xmlns:a16="http://schemas.microsoft.com/office/drawing/2014/main" id="{80F2BBE9-73C3-92FA-898F-1E38A1F2C056}"/>
              </a:ext>
            </a:extLst>
          </p:cNvPr>
          <p:cNvSpPr>
            <a:spLocks noGrp="1"/>
          </p:cNvSpPr>
          <p:nvPr>
            <p:ph idx="1"/>
          </p:nvPr>
        </p:nvSpPr>
        <p:spPr>
          <a:xfrm>
            <a:off x="838200" y="1825624"/>
            <a:ext cx="10515600" cy="5032375"/>
          </a:xfrm>
        </p:spPr>
        <p:txBody>
          <a:bodyPr>
            <a:normAutofit/>
          </a:bodyPr>
          <a:lstStyle/>
          <a:p>
            <a:r>
              <a:rPr lang="en-US" dirty="0"/>
              <a:t>If we have a structural model of the world, we can draw diagrams that represent what events can affect what other events.</a:t>
            </a:r>
          </a:p>
          <a:p>
            <a:endParaRPr lang="en-US" dirty="0"/>
          </a:p>
          <a:p>
            <a:endParaRPr lang="en-US" dirty="0"/>
          </a:p>
          <a:p>
            <a:endParaRPr lang="en-US" dirty="0"/>
          </a:p>
          <a:p>
            <a:endParaRPr lang="en-US" dirty="0"/>
          </a:p>
          <a:p>
            <a:endParaRPr lang="en-US" dirty="0"/>
          </a:p>
          <a:p>
            <a:endParaRPr lang="en-US" dirty="0"/>
          </a:p>
          <a:p>
            <a:r>
              <a:rPr lang="en-US" dirty="0"/>
              <a:t>One can do some math with these diagrams.</a:t>
            </a:r>
          </a:p>
          <a:p>
            <a:pPr lvl="1"/>
            <a:r>
              <a:rPr lang="en-US" dirty="0">
                <a:solidFill>
                  <a:schemeClr val="accent1"/>
                </a:solidFill>
              </a:rPr>
              <a:t>We won’t talk about this much in class.</a:t>
            </a:r>
          </a:p>
        </p:txBody>
      </p:sp>
      <p:grpSp>
        <p:nvGrpSpPr>
          <p:cNvPr id="19" name="Group 18">
            <a:extLst>
              <a:ext uri="{FF2B5EF4-FFF2-40B4-BE49-F238E27FC236}">
                <a16:creationId xmlns:a16="http://schemas.microsoft.com/office/drawing/2014/main" id="{9C8129DD-7490-DF94-872A-653631383894}"/>
              </a:ext>
            </a:extLst>
          </p:cNvPr>
          <p:cNvGrpSpPr/>
          <p:nvPr/>
        </p:nvGrpSpPr>
        <p:grpSpPr>
          <a:xfrm>
            <a:off x="7450694" y="2981054"/>
            <a:ext cx="1475591" cy="2213617"/>
            <a:chOff x="7450694" y="2981054"/>
            <a:chExt cx="1475591" cy="2213617"/>
          </a:xfrm>
        </p:grpSpPr>
        <p:sp>
          <p:nvSpPr>
            <p:cNvPr id="5" name="Oval 4">
              <a:extLst>
                <a:ext uri="{FF2B5EF4-FFF2-40B4-BE49-F238E27FC236}">
                  <a16:creationId xmlns:a16="http://schemas.microsoft.com/office/drawing/2014/main" id="{3A5C9CB9-D6AF-548F-C884-B80CA1048B34}"/>
                </a:ext>
              </a:extLst>
            </p:cNvPr>
            <p:cNvSpPr/>
            <p:nvPr/>
          </p:nvSpPr>
          <p:spPr>
            <a:xfrm>
              <a:off x="7450694" y="2981054"/>
              <a:ext cx="1475591" cy="7140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Going to college</a:t>
              </a:r>
            </a:p>
          </p:txBody>
        </p:sp>
        <p:sp>
          <p:nvSpPr>
            <p:cNvPr id="6" name="Oval 5">
              <a:extLst>
                <a:ext uri="{FF2B5EF4-FFF2-40B4-BE49-F238E27FC236}">
                  <a16:creationId xmlns:a16="http://schemas.microsoft.com/office/drawing/2014/main" id="{CE29EC9E-86A9-8FC5-64B7-FE6D7850B47A}"/>
                </a:ext>
              </a:extLst>
            </p:cNvPr>
            <p:cNvSpPr/>
            <p:nvPr/>
          </p:nvSpPr>
          <p:spPr>
            <a:xfrm>
              <a:off x="7450694" y="4480582"/>
              <a:ext cx="1475591" cy="7140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Income at age 30</a:t>
              </a:r>
            </a:p>
          </p:txBody>
        </p:sp>
        <p:cxnSp>
          <p:nvCxnSpPr>
            <p:cNvPr id="10" name="Straight Arrow Connector 9">
              <a:extLst>
                <a:ext uri="{FF2B5EF4-FFF2-40B4-BE49-F238E27FC236}">
                  <a16:creationId xmlns:a16="http://schemas.microsoft.com/office/drawing/2014/main" id="{835877E9-0254-D140-B180-33FF7BC8B9B0}"/>
                </a:ext>
              </a:extLst>
            </p:cNvPr>
            <p:cNvCxnSpPr>
              <a:stCxn id="5" idx="4"/>
              <a:endCxn id="6" idx="0"/>
            </p:cNvCxnSpPr>
            <p:nvPr/>
          </p:nvCxnSpPr>
          <p:spPr>
            <a:xfrm>
              <a:off x="8188490" y="3695143"/>
              <a:ext cx="0" cy="7854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623FFF0-7990-B111-E17D-7ABFDF929E29}"/>
              </a:ext>
            </a:extLst>
          </p:cNvPr>
          <p:cNvGrpSpPr/>
          <p:nvPr/>
        </p:nvGrpSpPr>
        <p:grpSpPr>
          <a:xfrm>
            <a:off x="3365098" y="2914500"/>
            <a:ext cx="4085596" cy="1923126"/>
            <a:chOff x="3365098" y="2914500"/>
            <a:chExt cx="4085596" cy="1923126"/>
          </a:xfrm>
        </p:grpSpPr>
        <p:sp>
          <p:nvSpPr>
            <p:cNvPr id="7" name="Oval 6">
              <a:extLst>
                <a:ext uri="{FF2B5EF4-FFF2-40B4-BE49-F238E27FC236}">
                  <a16:creationId xmlns:a16="http://schemas.microsoft.com/office/drawing/2014/main" id="{B2F7C144-02DB-F1FD-E3D7-F795F5888163}"/>
                </a:ext>
              </a:extLst>
            </p:cNvPr>
            <p:cNvSpPr/>
            <p:nvPr/>
          </p:nvSpPr>
          <p:spPr>
            <a:xfrm>
              <a:off x="3365098" y="2914500"/>
              <a:ext cx="1475591" cy="7140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Parents’ Income</a:t>
              </a:r>
            </a:p>
          </p:txBody>
        </p:sp>
        <p:cxnSp>
          <p:nvCxnSpPr>
            <p:cNvPr id="11" name="Straight Arrow Connector 10">
              <a:extLst>
                <a:ext uri="{FF2B5EF4-FFF2-40B4-BE49-F238E27FC236}">
                  <a16:creationId xmlns:a16="http://schemas.microsoft.com/office/drawing/2014/main" id="{73ED958B-42A3-0A57-B980-CFD151D37A20}"/>
                </a:ext>
              </a:extLst>
            </p:cNvPr>
            <p:cNvCxnSpPr>
              <a:cxnSpLocks/>
              <a:stCxn id="7" idx="6"/>
              <a:endCxn id="5" idx="2"/>
            </p:cNvCxnSpPr>
            <p:nvPr/>
          </p:nvCxnSpPr>
          <p:spPr>
            <a:xfrm>
              <a:off x="4840689" y="3271544"/>
              <a:ext cx="2610005" cy="6655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1B1FEE-0E7B-EC6B-B6A4-06055AA6940C}"/>
                </a:ext>
              </a:extLst>
            </p:cNvPr>
            <p:cNvCxnSpPr>
              <a:cxnSpLocks/>
              <a:endCxn id="6" idx="2"/>
            </p:cNvCxnSpPr>
            <p:nvPr/>
          </p:nvCxnSpPr>
          <p:spPr>
            <a:xfrm>
              <a:off x="4840689" y="3271544"/>
              <a:ext cx="2610005" cy="15660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227101C-F0CD-4653-6530-7FA5E53BD34E}"/>
              </a:ext>
            </a:extLst>
          </p:cNvPr>
          <p:cNvGrpSpPr/>
          <p:nvPr/>
        </p:nvGrpSpPr>
        <p:grpSpPr>
          <a:xfrm>
            <a:off x="3139068" y="3489060"/>
            <a:ext cx="4347876" cy="1080490"/>
            <a:chOff x="3139068" y="3489060"/>
            <a:chExt cx="4347876" cy="1080490"/>
          </a:xfrm>
        </p:grpSpPr>
        <p:sp>
          <p:nvSpPr>
            <p:cNvPr id="8" name="Oval 7">
              <a:extLst>
                <a:ext uri="{FF2B5EF4-FFF2-40B4-BE49-F238E27FC236}">
                  <a16:creationId xmlns:a16="http://schemas.microsoft.com/office/drawing/2014/main" id="{B18C1E89-18D4-59C0-C1BA-74706F1E2E15}"/>
                </a:ext>
              </a:extLst>
            </p:cNvPr>
            <p:cNvSpPr/>
            <p:nvPr/>
          </p:nvSpPr>
          <p:spPr>
            <a:xfrm>
              <a:off x="3139068" y="3855461"/>
              <a:ext cx="1927650" cy="7140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Parents’ education level</a:t>
              </a:r>
            </a:p>
          </p:txBody>
        </p:sp>
        <p:cxnSp>
          <p:nvCxnSpPr>
            <p:cNvPr id="13" name="Straight Arrow Connector 12">
              <a:extLst>
                <a:ext uri="{FF2B5EF4-FFF2-40B4-BE49-F238E27FC236}">
                  <a16:creationId xmlns:a16="http://schemas.microsoft.com/office/drawing/2014/main" id="{E231DC3F-2B56-18FE-258C-CB66925444D6}"/>
                </a:ext>
              </a:extLst>
            </p:cNvPr>
            <p:cNvCxnSpPr>
              <a:cxnSpLocks/>
              <a:stCxn id="8" idx="6"/>
            </p:cNvCxnSpPr>
            <p:nvPr/>
          </p:nvCxnSpPr>
          <p:spPr>
            <a:xfrm flipV="1">
              <a:off x="5066718" y="3489060"/>
              <a:ext cx="2420226" cy="72344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561DDA-A4D3-AB1C-80FB-D87A7C2D8E7A}"/>
                </a:ext>
              </a:extLst>
            </p:cNvPr>
            <p:cNvCxnSpPr>
              <a:cxnSpLocks/>
              <a:stCxn id="8" idx="0"/>
              <a:endCxn id="7" idx="4"/>
            </p:cNvCxnSpPr>
            <p:nvPr/>
          </p:nvCxnSpPr>
          <p:spPr>
            <a:xfrm flipV="1">
              <a:off x="4102893" y="3628589"/>
              <a:ext cx="1" cy="22687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927CFF4-5023-770C-52EF-480864FCD1FF}"/>
              </a:ext>
            </a:extLst>
          </p:cNvPr>
          <p:cNvGrpSpPr/>
          <p:nvPr/>
        </p:nvGrpSpPr>
        <p:grpSpPr>
          <a:xfrm>
            <a:off x="2679824" y="3469641"/>
            <a:ext cx="4986965" cy="2082074"/>
            <a:chOff x="2679824" y="3469641"/>
            <a:chExt cx="4986965" cy="2082074"/>
          </a:xfrm>
        </p:grpSpPr>
        <p:sp>
          <p:nvSpPr>
            <p:cNvPr id="9" name="Oval 8">
              <a:extLst>
                <a:ext uri="{FF2B5EF4-FFF2-40B4-BE49-F238E27FC236}">
                  <a16:creationId xmlns:a16="http://schemas.microsoft.com/office/drawing/2014/main" id="{5C4BE77B-F4BE-146D-1CFF-9A41CEDD49DC}"/>
                </a:ext>
              </a:extLst>
            </p:cNvPr>
            <p:cNvSpPr/>
            <p:nvPr/>
          </p:nvSpPr>
          <p:spPr>
            <a:xfrm>
              <a:off x="3139068" y="4837626"/>
              <a:ext cx="1927650" cy="7140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Quality of pre-college education</a:t>
              </a:r>
            </a:p>
          </p:txBody>
        </p:sp>
        <p:cxnSp>
          <p:nvCxnSpPr>
            <p:cNvPr id="15" name="Straight Arrow Connector 14">
              <a:extLst>
                <a:ext uri="{FF2B5EF4-FFF2-40B4-BE49-F238E27FC236}">
                  <a16:creationId xmlns:a16="http://schemas.microsoft.com/office/drawing/2014/main" id="{8E75D0E4-B97E-FA5C-1CE6-29297C24E168}"/>
                </a:ext>
              </a:extLst>
            </p:cNvPr>
            <p:cNvCxnSpPr>
              <a:cxnSpLocks/>
              <a:stCxn id="9" idx="6"/>
              <a:endCxn id="5" idx="3"/>
            </p:cNvCxnSpPr>
            <p:nvPr/>
          </p:nvCxnSpPr>
          <p:spPr>
            <a:xfrm flipV="1">
              <a:off x="5066718" y="3590567"/>
              <a:ext cx="2600071" cy="160410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4FC9FD-0E2B-D5F7-9DA5-5794ADB75D25}"/>
                </a:ext>
              </a:extLst>
            </p:cNvPr>
            <p:cNvCxnSpPr>
              <a:cxnSpLocks/>
              <a:stCxn id="9" idx="6"/>
            </p:cNvCxnSpPr>
            <p:nvPr/>
          </p:nvCxnSpPr>
          <p:spPr>
            <a:xfrm flipV="1">
              <a:off x="5066718" y="4978102"/>
              <a:ext cx="2420226" cy="21656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66E84E-F93A-4E73-1F8E-A8F82A08A941}"/>
                </a:ext>
              </a:extLst>
            </p:cNvPr>
            <p:cNvCxnSpPr>
              <a:cxnSpLocks/>
              <a:stCxn id="8" idx="4"/>
              <a:endCxn id="9" idx="0"/>
            </p:cNvCxnSpPr>
            <p:nvPr/>
          </p:nvCxnSpPr>
          <p:spPr>
            <a:xfrm>
              <a:off x="4102893" y="4569549"/>
              <a:ext cx="0" cy="26807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77369290-1366-0C57-CB5C-7EA783B0899C}"/>
                </a:ext>
              </a:extLst>
            </p:cNvPr>
            <p:cNvSpPr/>
            <p:nvPr/>
          </p:nvSpPr>
          <p:spPr>
            <a:xfrm>
              <a:off x="2679824" y="3469641"/>
              <a:ext cx="770568" cy="1515872"/>
            </a:xfrm>
            <a:custGeom>
              <a:avLst/>
              <a:gdLst>
                <a:gd name="connsiteX0" fmla="*/ 764898 w 764898"/>
                <a:gd name="connsiteY0" fmla="*/ 0 h 2048933"/>
                <a:gd name="connsiteX1" fmla="*/ 2898 w 764898"/>
                <a:gd name="connsiteY1" fmla="*/ 889000 h 2048933"/>
                <a:gd name="connsiteX2" fmla="*/ 553231 w 764898"/>
                <a:gd name="connsiteY2" fmla="*/ 2048933 h 2048933"/>
              </a:gdLst>
              <a:ahLst/>
              <a:cxnLst>
                <a:cxn ang="0">
                  <a:pos x="connsiteX0" y="connsiteY0"/>
                </a:cxn>
                <a:cxn ang="0">
                  <a:pos x="connsiteX1" y="connsiteY1"/>
                </a:cxn>
                <a:cxn ang="0">
                  <a:pos x="connsiteX2" y="connsiteY2"/>
                </a:cxn>
              </a:cxnLst>
              <a:rect l="l" t="t" r="r" b="b"/>
              <a:pathLst>
                <a:path w="764898" h="2048933">
                  <a:moveTo>
                    <a:pt x="764898" y="0"/>
                  </a:moveTo>
                  <a:cubicBezTo>
                    <a:pt x="401537" y="273755"/>
                    <a:pt x="38176" y="547511"/>
                    <a:pt x="2898" y="889000"/>
                  </a:cubicBezTo>
                  <a:cubicBezTo>
                    <a:pt x="-32380" y="1230489"/>
                    <a:pt x="260425" y="1639711"/>
                    <a:pt x="553231" y="2048933"/>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Tree>
    <p:extLst>
      <p:ext uri="{BB962C8B-B14F-4D97-AF65-F5344CB8AC3E}">
        <p14:creationId xmlns:p14="http://schemas.microsoft.com/office/powerpoint/2010/main" val="25701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1058-D006-17E7-CD66-72F55F96B922}"/>
              </a:ext>
            </a:extLst>
          </p:cNvPr>
          <p:cNvSpPr>
            <a:spLocks noGrp="1"/>
          </p:cNvSpPr>
          <p:nvPr>
            <p:ph type="title"/>
          </p:nvPr>
        </p:nvSpPr>
        <p:spPr/>
        <p:txBody>
          <a:bodyPr/>
          <a:lstStyle/>
          <a:p>
            <a:r>
              <a:rPr lang="en-US" dirty="0"/>
              <a:t>Pros and Cons</a:t>
            </a:r>
            <a:br>
              <a:rPr lang="en-US" dirty="0"/>
            </a:br>
            <a:r>
              <a:rPr lang="en-US" sz="2400" dirty="0"/>
              <a:t>of structure/law/inferential accounts</a:t>
            </a:r>
            <a:endParaRPr lang="en-US" dirty="0"/>
          </a:p>
        </p:txBody>
      </p:sp>
      <p:sp>
        <p:nvSpPr>
          <p:cNvPr id="3" name="Content Placeholder 2">
            <a:extLst>
              <a:ext uri="{FF2B5EF4-FFF2-40B4-BE49-F238E27FC236}">
                <a16:creationId xmlns:a16="http://schemas.microsoft.com/office/drawing/2014/main" id="{519D5587-04D1-E015-C26D-BA48C17F1A93}"/>
              </a:ext>
            </a:extLst>
          </p:cNvPr>
          <p:cNvSpPr>
            <a:spLocks noGrp="1"/>
          </p:cNvSpPr>
          <p:nvPr>
            <p:ph idx="1"/>
          </p:nvPr>
        </p:nvSpPr>
        <p:spPr>
          <a:xfrm>
            <a:off x="838200" y="1617890"/>
            <a:ext cx="10515600" cy="4749346"/>
          </a:xfrm>
        </p:spPr>
        <p:txBody>
          <a:bodyPr>
            <a:normAutofit/>
          </a:bodyPr>
          <a:lstStyle/>
          <a:p>
            <a:r>
              <a:rPr lang="en-US" dirty="0"/>
              <a:t>Pros:</a:t>
            </a:r>
          </a:p>
          <a:p>
            <a:pPr lvl="1"/>
            <a:r>
              <a:rPr lang="en-US" dirty="0">
                <a:solidFill>
                  <a:schemeClr val="accent1"/>
                </a:solidFill>
              </a:rPr>
              <a:t>Solves some of the problems with regularity-based approaches.</a:t>
            </a:r>
          </a:p>
          <a:p>
            <a:pPr lvl="1"/>
            <a:r>
              <a:rPr lang="en-US" dirty="0">
                <a:solidFill>
                  <a:schemeClr val="accent1"/>
                </a:solidFill>
              </a:rPr>
              <a:t>Allows for “causality” to be a “real thing,” if you’re into that sort of thing.</a:t>
            </a:r>
          </a:p>
          <a:p>
            <a:r>
              <a:rPr lang="en-US" dirty="0"/>
              <a:t>Cons/Issues:</a:t>
            </a:r>
          </a:p>
          <a:p>
            <a:pPr lvl="1"/>
            <a:r>
              <a:rPr lang="en-US" dirty="0">
                <a:solidFill>
                  <a:schemeClr val="accent1"/>
                </a:solidFill>
              </a:rPr>
              <a:t>How do we know what the laws of nature are?  </a:t>
            </a:r>
          </a:p>
          <a:p>
            <a:pPr lvl="2"/>
            <a:r>
              <a:rPr lang="en-US" dirty="0">
                <a:solidFill>
                  <a:schemeClr val="accent1"/>
                </a:solidFill>
              </a:rPr>
              <a:t>This can seem a bit circular.</a:t>
            </a:r>
          </a:p>
          <a:p>
            <a:pPr lvl="1"/>
            <a:r>
              <a:rPr lang="en-US" dirty="0">
                <a:solidFill>
                  <a:schemeClr val="accent1"/>
                </a:solidFill>
              </a:rPr>
              <a:t>Properties of (our current theories of) physics don’t play nice with some of these accounts:</a:t>
            </a:r>
          </a:p>
          <a:p>
            <a:pPr lvl="2"/>
            <a:r>
              <a:rPr lang="en-US" dirty="0">
                <a:solidFill>
                  <a:schemeClr val="accent1"/>
                </a:solidFill>
              </a:rPr>
              <a:t>Symmetry with respect to time</a:t>
            </a:r>
          </a:p>
          <a:p>
            <a:pPr lvl="2"/>
            <a:r>
              <a:rPr lang="en-US" dirty="0">
                <a:solidFill>
                  <a:schemeClr val="accent1"/>
                </a:solidFill>
              </a:rPr>
              <a:t>Non-Locality</a:t>
            </a:r>
          </a:p>
          <a:p>
            <a:pPr lvl="2"/>
            <a:r>
              <a:rPr lang="en-US" dirty="0">
                <a:solidFill>
                  <a:schemeClr val="accent1"/>
                </a:solidFill>
              </a:rPr>
              <a:t>Non-Determinism</a:t>
            </a:r>
          </a:p>
        </p:txBody>
      </p:sp>
      <p:sp>
        <p:nvSpPr>
          <p:cNvPr id="4" name="TextBox 3">
            <a:extLst>
              <a:ext uri="{FF2B5EF4-FFF2-40B4-BE49-F238E27FC236}">
                <a16:creationId xmlns:a16="http://schemas.microsoft.com/office/drawing/2014/main" id="{B59CD14E-7C17-504A-A975-B82F8BDED395}"/>
              </a:ext>
            </a:extLst>
          </p:cNvPr>
          <p:cNvSpPr txBox="1"/>
          <p:nvPr/>
        </p:nvSpPr>
        <p:spPr>
          <a:xfrm>
            <a:off x="8057322" y="2805860"/>
            <a:ext cx="4267200" cy="646331"/>
          </a:xfrm>
          <a:prstGeom prst="rect">
            <a:avLst/>
          </a:prstGeom>
          <a:noFill/>
        </p:spPr>
        <p:txBody>
          <a:bodyPr wrap="square" rtlCol="0">
            <a:spAutoFit/>
          </a:bodyPr>
          <a:lstStyle/>
          <a:p>
            <a:pPr algn="ctr"/>
            <a:r>
              <a:rPr lang="en-US" dirty="0">
                <a:solidFill>
                  <a:schemeClr val="accent2"/>
                </a:solidFill>
              </a:rPr>
              <a:t>Aka, </a:t>
            </a:r>
            <a:r>
              <a:rPr lang="en-US" i="1" dirty="0">
                <a:solidFill>
                  <a:schemeClr val="accent2"/>
                </a:solidFill>
              </a:rPr>
              <a:t>causality</a:t>
            </a:r>
            <a:r>
              <a:rPr lang="en-US" dirty="0">
                <a:solidFill>
                  <a:schemeClr val="accent2"/>
                </a:solidFill>
              </a:rPr>
              <a:t> is not just something that humans made up to talk about patterns.</a:t>
            </a:r>
          </a:p>
        </p:txBody>
      </p:sp>
    </p:spTree>
    <p:extLst>
      <p:ext uri="{BB962C8B-B14F-4D97-AF65-F5344CB8AC3E}">
        <p14:creationId xmlns:p14="http://schemas.microsoft.com/office/powerpoint/2010/main" val="12316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7FF19-EF95-DA8D-FD4B-C745EF5C56D0}"/>
              </a:ext>
            </a:extLst>
          </p:cNvPr>
          <p:cNvSpPr>
            <a:spLocks noGrp="1"/>
          </p:cNvSpPr>
          <p:nvPr>
            <p:ph type="title"/>
          </p:nvPr>
        </p:nvSpPr>
        <p:spPr/>
        <p:txBody>
          <a:bodyPr/>
          <a:lstStyle/>
          <a:p>
            <a:r>
              <a:rPr lang="en-US" dirty="0"/>
              <a:t>Counterfactual/Manipulation based approaches</a:t>
            </a:r>
          </a:p>
        </p:txBody>
      </p:sp>
      <p:sp>
        <p:nvSpPr>
          <p:cNvPr id="3" name="Text Placeholder 2">
            <a:extLst>
              <a:ext uri="{FF2B5EF4-FFF2-40B4-BE49-F238E27FC236}">
                <a16:creationId xmlns:a16="http://schemas.microsoft.com/office/drawing/2014/main" id="{9B81DDE9-EEA3-CC12-1A47-3ECAF6738FFB}"/>
              </a:ext>
            </a:extLst>
          </p:cNvPr>
          <p:cNvSpPr>
            <a:spLocks noGrp="1"/>
          </p:cNvSpPr>
          <p:nvPr>
            <p:ph type="body" idx="1"/>
          </p:nvPr>
        </p:nvSpPr>
        <p:spPr/>
        <p:txBody>
          <a:bodyPr/>
          <a:lstStyle/>
          <a:p>
            <a:r>
              <a:rPr lang="en-US" dirty="0"/>
              <a:t>It could have been different</a:t>
            </a:r>
          </a:p>
        </p:txBody>
      </p:sp>
    </p:spTree>
    <p:extLst>
      <p:ext uri="{BB962C8B-B14F-4D97-AF65-F5344CB8AC3E}">
        <p14:creationId xmlns:p14="http://schemas.microsoft.com/office/powerpoint/2010/main" val="403686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25AD-CC85-4769-6D82-B4CA2D962BB2}"/>
              </a:ext>
            </a:extLst>
          </p:cNvPr>
          <p:cNvSpPr>
            <a:spLocks noGrp="1"/>
          </p:cNvSpPr>
          <p:nvPr>
            <p:ph type="title"/>
          </p:nvPr>
        </p:nvSpPr>
        <p:spPr/>
        <p:txBody>
          <a:bodyPr/>
          <a:lstStyle/>
          <a:p>
            <a:r>
              <a:rPr lang="en-US" dirty="0"/>
              <a:t>Lewis’s Counterfactual Analysis (1973)</a:t>
            </a:r>
          </a:p>
        </p:txBody>
      </p:sp>
      <p:sp>
        <p:nvSpPr>
          <p:cNvPr id="3" name="Content Placeholder 2">
            <a:extLst>
              <a:ext uri="{FF2B5EF4-FFF2-40B4-BE49-F238E27FC236}">
                <a16:creationId xmlns:a16="http://schemas.microsoft.com/office/drawing/2014/main" id="{0837413D-F9B4-00BA-6BFC-E9CD86E3E9DA}"/>
              </a:ext>
            </a:extLst>
          </p:cNvPr>
          <p:cNvSpPr>
            <a:spLocks noGrp="1"/>
          </p:cNvSpPr>
          <p:nvPr>
            <p:ph idx="1"/>
          </p:nvPr>
        </p:nvSpPr>
        <p:spPr/>
        <p:txBody>
          <a:bodyPr/>
          <a:lstStyle/>
          <a:p>
            <a:r>
              <a:rPr lang="en-US" dirty="0"/>
              <a:t>A causes B if:</a:t>
            </a:r>
          </a:p>
          <a:p>
            <a:pPr lvl="1"/>
            <a:r>
              <a:rPr lang="en-US" dirty="0">
                <a:solidFill>
                  <a:schemeClr val="accent1"/>
                </a:solidFill>
              </a:rPr>
              <a:t>If A happens, then B happens</a:t>
            </a:r>
          </a:p>
          <a:p>
            <a:pPr lvl="1"/>
            <a:r>
              <a:rPr lang="en-US" dirty="0">
                <a:solidFill>
                  <a:schemeClr val="accent1"/>
                </a:solidFill>
              </a:rPr>
              <a:t>If A didn’t happen, then B wouldn’t have happened</a:t>
            </a:r>
          </a:p>
          <a:p>
            <a:pPr lvl="1"/>
            <a:endParaRPr lang="en-US" dirty="0"/>
          </a:p>
          <a:p>
            <a:r>
              <a:rPr lang="en-US" dirty="0"/>
              <a:t>Example:</a:t>
            </a:r>
          </a:p>
          <a:p>
            <a:pPr lvl="1"/>
            <a:r>
              <a:rPr lang="en-US" dirty="0">
                <a:solidFill>
                  <a:schemeClr val="accent1"/>
                </a:solidFill>
              </a:rPr>
              <a:t>When I flip the switch, the light turns on.  If I didn’t flip the switch, the light wouldn’t have turned on.  Flipping the switch </a:t>
            </a:r>
            <a:r>
              <a:rPr lang="en-US" i="1" dirty="0">
                <a:solidFill>
                  <a:schemeClr val="accent1"/>
                </a:solidFill>
              </a:rPr>
              <a:t>causes </a:t>
            </a:r>
            <a:r>
              <a:rPr lang="en-US" dirty="0">
                <a:solidFill>
                  <a:schemeClr val="accent1"/>
                </a:solidFill>
              </a:rPr>
              <a:t>the light to turn on.</a:t>
            </a:r>
          </a:p>
          <a:p>
            <a:pPr lvl="1"/>
            <a:r>
              <a:rPr lang="en-US" dirty="0">
                <a:solidFill>
                  <a:schemeClr val="accent1"/>
                </a:solidFill>
              </a:rPr>
              <a:t>If the rooster hadn’t crowed, the sun would still rise.  The rooster crowing did not </a:t>
            </a:r>
            <a:r>
              <a:rPr lang="en-US" i="1" dirty="0">
                <a:solidFill>
                  <a:schemeClr val="accent1"/>
                </a:solidFill>
              </a:rPr>
              <a:t>cause</a:t>
            </a:r>
            <a:r>
              <a:rPr lang="en-US" dirty="0">
                <a:solidFill>
                  <a:schemeClr val="accent1"/>
                </a:solidFill>
              </a:rPr>
              <a:t> the sun to rise.</a:t>
            </a:r>
          </a:p>
          <a:p>
            <a:pPr lvl="1"/>
            <a:endParaRPr lang="en-US" dirty="0"/>
          </a:p>
        </p:txBody>
      </p:sp>
    </p:spTree>
    <p:extLst>
      <p:ext uri="{BB962C8B-B14F-4D97-AF65-F5344CB8AC3E}">
        <p14:creationId xmlns:p14="http://schemas.microsoft.com/office/powerpoint/2010/main" val="114568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B35-096F-B319-4788-DA194E62F2E0}"/>
              </a:ext>
            </a:extLst>
          </p:cNvPr>
          <p:cNvSpPr>
            <a:spLocks noGrp="1"/>
          </p:cNvSpPr>
          <p:nvPr>
            <p:ph type="title"/>
          </p:nvPr>
        </p:nvSpPr>
        <p:spPr/>
        <p:txBody>
          <a:bodyPr/>
          <a:lstStyle/>
          <a:p>
            <a:r>
              <a:rPr lang="en-US" dirty="0"/>
              <a:t>Let’s introduce ourselves!</a:t>
            </a:r>
          </a:p>
        </p:txBody>
      </p:sp>
      <p:sp>
        <p:nvSpPr>
          <p:cNvPr id="3" name="Content Placeholder 2">
            <a:extLst>
              <a:ext uri="{FF2B5EF4-FFF2-40B4-BE49-F238E27FC236}">
                <a16:creationId xmlns:a16="http://schemas.microsoft.com/office/drawing/2014/main" id="{ED033E51-E20F-1D46-5F23-E034422BED18}"/>
              </a:ext>
            </a:extLst>
          </p:cNvPr>
          <p:cNvSpPr>
            <a:spLocks noGrp="1"/>
          </p:cNvSpPr>
          <p:nvPr>
            <p:ph idx="1"/>
          </p:nvPr>
        </p:nvSpPr>
        <p:spPr/>
        <p:txBody>
          <a:bodyPr/>
          <a:lstStyle/>
          <a:p>
            <a:r>
              <a:rPr lang="en-US" dirty="0"/>
              <a:t>Name</a:t>
            </a:r>
          </a:p>
          <a:p>
            <a:r>
              <a:rPr lang="en-US" dirty="0"/>
              <a:t>An academic interest</a:t>
            </a:r>
          </a:p>
          <a:p>
            <a:r>
              <a:rPr lang="en-US" dirty="0"/>
              <a:t>A non-academic interest</a:t>
            </a:r>
          </a:p>
        </p:txBody>
      </p:sp>
    </p:spTree>
    <p:extLst>
      <p:ext uri="{BB962C8B-B14F-4D97-AF65-F5344CB8AC3E}">
        <p14:creationId xmlns:p14="http://schemas.microsoft.com/office/powerpoint/2010/main" val="1774908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57AB-8532-3510-982E-EA8BC27F6400}"/>
              </a:ext>
            </a:extLst>
          </p:cNvPr>
          <p:cNvSpPr>
            <a:spLocks noGrp="1"/>
          </p:cNvSpPr>
          <p:nvPr>
            <p:ph type="title"/>
          </p:nvPr>
        </p:nvSpPr>
        <p:spPr/>
        <p:txBody>
          <a:bodyPr>
            <a:normAutofit/>
          </a:bodyPr>
          <a:lstStyle/>
          <a:p>
            <a:r>
              <a:rPr lang="en-US" dirty="0"/>
              <a:t>Manipulation-Based Theories</a:t>
            </a:r>
            <a:br>
              <a:rPr lang="en-US" dirty="0"/>
            </a:br>
            <a:r>
              <a:rPr lang="en-US" sz="2000" dirty="0"/>
              <a:t>e.g., (Cook, Campbell, 1979), (Holland, Rubin, 1980’s)</a:t>
            </a:r>
            <a:endParaRPr lang="en-US" dirty="0"/>
          </a:p>
        </p:txBody>
      </p:sp>
      <p:sp>
        <p:nvSpPr>
          <p:cNvPr id="3" name="Content Placeholder 2">
            <a:extLst>
              <a:ext uri="{FF2B5EF4-FFF2-40B4-BE49-F238E27FC236}">
                <a16:creationId xmlns:a16="http://schemas.microsoft.com/office/drawing/2014/main" id="{3ECA93BE-2053-4BE4-BE8D-8426DA94F5D9}"/>
              </a:ext>
            </a:extLst>
          </p:cNvPr>
          <p:cNvSpPr>
            <a:spLocks noGrp="1"/>
          </p:cNvSpPr>
          <p:nvPr>
            <p:ph idx="1"/>
          </p:nvPr>
        </p:nvSpPr>
        <p:spPr>
          <a:xfrm>
            <a:off x="838200" y="1825625"/>
            <a:ext cx="11246708" cy="4351338"/>
          </a:xfrm>
        </p:spPr>
        <p:txBody>
          <a:bodyPr>
            <a:normAutofit/>
          </a:bodyPr>
          <a:lstStyle/>
          <a:p>
            <a:r>
              <a:rPr lang="en-US" dirty="0"/>
              <a:t>A manipulation-based approach says that “If A didn’t happen” should be (at least in principle) possible to do.</a:t>
            </a:r>
          </a:p>
          <a:p>
            <a:pPr lvl="1"/>
            <a:r>
              <a:rPr lang="en-US" dirty="0">
                <a:solidFill>
                  <a:schemeClr val="accent1"/>
                </a:solidFill>
              </a:rPr>
              <a:t>“If I didn’t turn on the light switch” is possible to do</a:t>
            </a:r>
          </a:p>
          <a:p>
            <a:pPr lvl="1"/>
            <a:r>
              <a:rPr lang="en-US" dirty="0">
                <a:solidFill>
                  <a:schemeClr val="accent1"/>
                </a:solidFill>
              </a:rPr>
              <a:t>“If she wasn’t a woman” is harder to think about</a:t>
            </a:r>
          </a:p>
          <a:p>
            <a:pPr lvl="2"/>
            <a:r>
              <a:rPr lang="en-US" dirty="0">
                <a:solidFill>
                  <a:schemeClr val="accent1"/>
                </a:solidFill>
              </a:rPr>
              <a:t>Part of being her is how she has identified/been treated/perceived throughout her life.</a:t>
            </a:r>
          </a:p>
          <a:p>
            <a:pPr lvl="1"/>
            <a:endParaRPr lang="en-US" dirty="0"/>
          </a:p>
          <a:p>
            <a:r>
              <a:rPr lang="en-US" dirty="0"/>
              <a:t>Examples:</a:t>
            </a:r>
          </a:p>
          <a:p>
            <a:pPr lvl="1"/>
            <a:r>
              <a:rPr lang="en-US" dirty="0">
                <a:solidFill>
                  <a:schemeClr val="accent1"/>
                </a:solidFill>
              </a:rPr>
              <a:t>“Flipping the switch caused the light to turn on” makes sense.</a:t>
            </a:r>
          </a:p>
          <a:p>
            <a:pPr lvl="1"/>
            <a:r>
              <a:rPr lang="en-US" dirty="0">
                <a:solidFill>
                  <a:schemeClr val="accent1"/>
                </a:solidFill>
              </a:rPr>
              <a:t>“She is paid less because she is a woman” doesn’t make as much sense </a:t>
            </a:r>
            <a:r>
              <a:rPr lang="en-US" i="1" dirty="0">
                <a:solidFill>
                  <a:schemeClr val="accent1"/>
                </a:solidFill>
              </a:rPr>
              <a:t>in this theory of causality.</a:t>
            </a:r>
            <a:r>
              <a:rPr lang="en-US" dirty="0">
                <a:solidFill>
                  <a:schemeClr val="accent1"/>
                </a:solidFill>
              </a:rPr>
              <a:t> </a:t>
            </a:r>
          </a:p>
          <a:p>
            <a:pPr lvl="2"/>
            <a:endParaRPr lang="en-US" dirty="0">
              <a:solidFill>
                <a:schemeClr val="accent1"/>
              </a:solidFill>
            </a:endParaRPr>
          </a:p>
        </p:txBody>
      </p:sp>
    </p:spTree>
    <p:extLst>
      <p:ext uri="{BB962C8B-B14F-4D97-AF65-F5344CB8AC3E}">
        <p14:creationId xmlns:p14="http://schemas.microsoft.com/office/powerpoint/2010/main" val="2494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ADF1-8266-94D2-1B35-9BEB4FBA54AE}"/>
              </a:ext>
            </a:extLst>
          </p:cNvPr>
          <p:cNvSpPr>
            <a:spLocks noGrp="1"/>
          </p:cNvSpPr>
          <p:nvPr>
            <p:ph type="title"/>
          </p:nvPr>
        </p:nvSpPr>
        <p:spPr/>
        <p:txBody>
          <a:bodyPr/>
          <a:lstStyle/>
          <a:p>
            <a:r>
              <a:rPr lang="en-US" dirty="0"/>
              <a:t>A smidge of notation: Potential Outcomes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98A35C-218F-9ACF-30F8-75CAD5D22E36}"/>
                  </a:ext>
                </a:extLst>
              </p:cNvPr>
              <p:cNvSpPr>
                <a:spLocks noGrp="1"/>
              </p:cNvSpPr>
              <p:nvPr>
                <p:ph idx="1"/>
              </p:nvPr>
            </p:nvSpPr>
            <p:spPr/>
            <p:txBody>
              <a:bodyPr/>
              <a:lstStyle/>
              <a:p>
                <a:r>
                  <a:rPr lang="en-US" dirty="0">
                    <a:solidFill>
                      <a:schemeClr val="accent1"/>
                    </a:solidFill>
                  </a:rPr>
                  <a:t>What is the effect of college on earnings (say, at age 38)?</a:t>
                </a:r>
              </a:p>
              <a:p>
                <a:r>
                  <a:rPr lang="en-US" dirty="0"/>
                  <a:t>If Isaac goes to college, he will make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If Isaac does not go to college, he will make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endParaRPr lang="en-US" dirty="0"/>
              </a:p>
              <a:p>
                <a:r>
                  <a:rPr lang="en-US" dirty="0"/>
                  <a:t>“Causal effect” of college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endParaRPr lang="en-US" dirty="0"/>
              </a:p>
            </p:txBody>
          </p:sp>
        </mc:Choice>
        <mc:Fallback xmlns="">
          <p:sp>
            <p:nvSpPr>
              <p:cNvPr id="3" name="Content Placeholder 2">
                <a:extLst>
                  <a:ext uri="{FF2B5EF4-FFF2-40B4-BE49-F238E27FC236}">
                    <a16:creationId xmlns:a16="http://schemas.microsoft.com/office/drawing/2014/main" id="{1198A35C-218F-9ACF-30F8-75CAD5D22E36}"/>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37E9A77-88B8-3B01-D583-CCCF8C8773AB}"/>
              </a:ext>
            </a:extLst>
          </p:cNvPr>
          <p:cNvGrpSpPr/>
          <p:nvPr/>
        </p:nvGrpSpPr>
        <p:grpSpPr>
          <a:xfrm>
            <a:off x="6766560" y="2330663"/>
            <a:ext cx="4400804" cy="369332"/>
            <a:chOff x="6766560" y="2330663"/>
            <a:chExt cx="4400804" cy="369332"/>
          </a:xfrm>
        </p:grpSpPr>
        <p:sp>
          <p:nvSpPr>
            <p:cNvPr id="10" name="TextBox 9">
              <a:extLst>
                <a:ext uri="{FF2B5EF4-FFF2-40B4-BE49-F238E27FC236}">
                  <a16:creationId xmlns:a16="http://schemas.microsoft.com/office/drawing/2014/main" id="{0E776668-325B-B59B-363F-CA8B96B69759}"/>
                </a:ext>
              </a:extLst>
            </p:cNvPr>
            <p:cNvSpPr txBox="1"/>
            <p:nvPr/>
          </p:nvSpPr>
          <p:spPr>
            <a:xfrm>
              <a:off x="8284464" y="2330663"/>
              <a:ext cx="2882900" cy="369332"/>
            </a:xfrm>
            <a:prstGeom prst="rect">
              <a:avLst/>
            </a:prstGeom>
            <a:noFill/>
            <a:ln>
              <a:solidFill>
                <a:schemeClr val="accent2"/>
              </a:solidFill>
            </a:ln>
          </p:spPr>
          <p:txBody>
            <a:bodyPr wrap="square" rtlCol="0">
              <a:spAutoFit/>
            </a:bodyPr>
            <a:lstStyle/>
            <a:p>
              <a:pPr algn="ctr"/>
              <a:r>
                <a:rPr lang="en-US" dirty="0">
                  <a:solidFill>
                    <a:schemeClr val="accent2"/>
                  </a:solidFill>
                </a:rPr>
                <a:t>One potential outcome</a:t>
              </a:r>
            </a:p>
          </p:txBody>
        </p:sp>
        <p:cxnSp>
          <p:nvCxnSpPr>
            <p:cNvPr id="13" name="Straight Arrow Connector 12">
              <a:extLst>
                <a:ext uri="{FF2B5EF4-FFF2-40B4-BE49-F238E27FC236}">
                  <a16:creationId xmlns:a16="http://schemas.microsoft.com/office/drawing/2014/main" id="{1D4E9F99-EE84-443D-3905-33F01969E18E}"/>
                </a:ext>
              </a:extLst>
            </p:cNvPr>
            <p:cNvCxnSpPr/>
            <p:nvPr/>
          </p:nvCxnSpPr>
          <p:spPr>
            <a:xfrm flipH="1">
              <a:off x="6766560" y="2515329"/>
              <a:ext cx="1517904" cy="4019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881A314-29A0-8D41-B73F-62F7FA7A4A53}"/>
              </a:ext>
            </a:extLst>
          </p:cNvPr>
          <p:cNvGrpSpPr/>
          <p:nvPr/>
        </p:nvGrpSpPr>
        <p:grpSpPr>
          <a:xfrm>
            <a:off x="7874000" y="2943055"/>
            <a:ext cx="3293364" cy="369332"/>
            <a:chOff x="7874000" y="2943055"/>
            <a:chExt cx="3293364" cy="369332"/>
          </a:xfrm>
        </p:grpSpPr>
        <p:sp>
          <p:nvSpPr>
            <p:cNvPr id="11" name="TextBox 10">
              <a:extLst>
                <a:ext uri="{FF2B5EF4-FFF2-40B4-BE49-F238E27FC236}">
                  <a16:creationId xmlns:a16="http://schemas.microsoft.com/office/drawing/2014/main" id="{8BDE4A09-C79C-D71F-6DFD-C824AB406BFE}"/>
                </a:ext>
              </a:extLst>
            </p:cNvPr>
            <p:cNvSpPr txBox="1"/>
            <p:nvPr/>
          </p:nvSpPr>
          <p:spPr>
            <a:xfrm>
              <a:off x="8284464" y="2943055"/>
              <a:ext cx="2882900" cy="369332"/>
            </a:xfrm>
            <a:prstGeom prst="rect">
              <a:avLst/>
            </a:prstGeom>
            <a:noFill/>
            <a:ln>
              <a:solidFill>
                <a:schemeClr val="accent2"/>
              </a:solidFill>
            </a:ln>
          </p:spPr>
          <p:txBody>
            <a:bodyPr wrap="square" rtlCol="0">
              <a:spAutoFit/>
            </a:bodyPr>
            <a:lstStyle/>
            <a:p>
              <a:pPr algn="ctr"/>
              <a:r>
                <a:rPr lang="en-US" dirty="0">
                  <a:solidFill>
                    <a:schemeClr val="accent2"/>
                  </a:solidFill>
                </a:rPr>
                <a:t>Another potential outcome</a:t>
              </a:r>
            </a:p>
          </p:txBody>
        </p:sp>
        <p:cxnSp>
          <p:nvCxnSpPr>
            <p:cNvPr id="14" name="Straight Arrow Connector 13">
              <a:extLst>
                <a:ext uri="{FF2B5EF4-FFF2-40B4-BE49-F238E27FC236}">
                  <a16:creationId xmlns:a16="http://schemas.microsoft.com/office/drawing/2014/main" id="{C604C4D1-D7DC-DE5A-3FE3-A440EF369C5F}"/>
                </a:ext>
              </a:extLst>
            </p:cNvPr>
            <p:cNvCxnSpPr>
              <a:cxnSpLocks/>
              <a:stCxn id="11" idx="1"/>
            </p:cNvCxnSpPr>
            <p:nvPr/>
          </p:nvCxnSpPr>
          <p:spPr>
            <a:xfrm flipH="1" flipV="1">
              <a:off x="7874000" y="3111588"/>
              <a:ext cx="410464" cy="1613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117DBFA-C935-730B-7491-447F74DC479C}"/>
              </a:ext>
            </a:extLst>
          </p:cNvPr>
          <p:cNvGrpSpPr/>
          <p:nvPr/>
        </p:nvGrpSpPr>
        <p:grpSpPr>
          <a:xfrm>
            <a:off x="6546553" y="3798507"/>
            <a:ext cx="5185389" cy="2762976"/>
            <a:chOff x="6546553" y="3798507"/>
            <a:chExt cx="5185389" cy="2762976"/>
          </a:xfrm>
        </p:grpSpPr>
        <p:grpSp>
          <p:nvGrpSpPr>
            <p:cNvPr id="9" name="Group 8">
              <a:extLst>
                <a:ext uri="{FF2B5EF4-FFF2-40B4-BE49-F238E27FC236}">
                  <a16:creationId xmlns:a16="http://schemas.microsoft.com/office/drawing/2014/main" id="{6A67A7B4-92E1-F961-2987-B148AB185739}"/>
                </a:ext>
              </a:extLst>
            </p:cNvPr>
            <p:cNvGrpSpPr/>
            <p:nvPr/>
          </p:nvGrpSpPr>
          <p:grpSpPr>
            <a:xfrm>
              <a:off x="6546553" y="3798507"/>
              <a:ext cx="4900380" cy="2762976"/>
              <a:chOff x="6546553" y="3798507"/>
              <a:chExt cx="4900380" cy="2762976"/>
            </a:xfrm>
          </p:grpSpPr>
          <p:grpSp>
            <p:nvGrpSpPr>
              <p:cNvPr id="4" name="Group 3">
                <a:extLst>
                  <a:ext uri="{FF2B5EF4-FFF2-40B4-BE49-F238E27FC236}">
                    <a16:creationId xmlns:a16="http://schemas.microsoft.com/office/drawing/2014/main" id="{D98905A9-74CA-6C27-D8FA-280F336561A9}"/>
                  </a:ext>
                </a:extLst>
              </p:cNvPr>
              <p:cNvGrpSpPr/>
              <p:nvPr/>
            </p:nvGrpSpPr>
            <p:grpSpPr>
              <a:xfrm>
                <a:off x="6546553" y="3798507"/>
                <a:ext cx="4900380" cy="2762976"/>
                <a:chOff x="6546553" y="3798507"/>
                <a:chExt cx="4900380" cy="2762976"/>
              </a:xfrm>
            </p:grpSpPr>
            <p:pic>
              <p:nvPicPr>
                <p:cNvPr id="5" name="Picture 4">
                  <a:extLst>
                    <a:ext uri="{FF2B5EF4-FFF2-40B4-BE49-F238E27FC236}">
                      <a16:creationId xmlns:a16="http://schemas.microsoft.com/office/drawing/2014/main" id="{E2E7AAC7-C799-DF01-6A68-19533B7233FF}"/>
                    </a:ext>
                  </a:extLst>
                </p:cNvPr>
                <p:cNvPicPr>
                  <a:picLocks noChangeAspect="1"/>
                </p:cNvPicPr>
                <p:nvPr/>
              </p:nvPicPr>
              <p:blipFill>
                <a:blip r:embed="rId4"/>
                <a:stretch>
                  <a:fillRect/>
                </a:stretch>
              </p:blipFill>
              <p:spPr>
                <a:xfrm>
                  <a:off x="6766560" y="3798507"/>
                  <a:ext cx="1517904" cy="2276856"/>
                </a:xfrm>
                <a:prstGeom prst="rect">
                  <a:avLst/>
                </a:prstGeom>
              </p:spPr>
            </p:pic>
            <p:pic>
              <p:nvPicPr>
                <p:cNvPr id="6" name="Picture 5">
                  <a:extLst>
                    <a:ext uri="{FF2B5EF4-FFF2-40B4-BE49-F238E27FC236}">
                      <a16:creationId xmlns:a16="http://schemas.microsoft.com/office/drawing/2014/main" id="{4B6A22A0-A937-AF7F-2F72-7F3FB71E917E}"/>
                    </a:ext>
                  </a:extLst>
                </p:cNvPr>
                <p:cNvPicPr>
                  <a:picLocks noChangeAspect="1"/>
                </p:cNvPicPr>
                <p:nvPr/>
              </p:nvPicPr>
              <p:blipFill>
                <a:blip r:embed="rId4"/>
                <a:stretch>
                  <a:fillRect/>
                </a:stretch>
              </p:blipFill>
              <p:spPr>
                <a:xfrm>
                  <a:off x="9836742" y="3798507"/>
                  <a:ext cx="1517904" cy="2276856"/>
                </a:xfrm>
                <a:prstGeom prst="rect">
                  <a:avLst/>
                </a:prstGeom>
              </p:spPr>
            </p:pic>
            <p:sp>
              <p:nvSpPr>
                <p:cNvPr id="7" name="TextBox 6">
                  <a:extLst>
                    <a:ext uri="{FF2B5EF4-FFF2-40B4-BE49-F238E27FC236}">
                      <a16:creationId xmlns:a16="http://schemas.microsoft.com/office/drawing/2014/main" id="{9D4A0044-11E5-833A-641A-B7F2A26318EA}"/>
                    </a:ext>
                  </a:extLst>
                </p:cNvPr>
                <p:cNvSpPr txBox="1"/>
                <p:nvPr/>
              </p:nvSpPr>
              <p:spPr>
                <a:xfrm>
                  <a:off x="9836742" y="5915152"/>
                  <a:ext cx="1610191" cy="646331"/>
                </a:xfrm>
                <a:prstGeom prst="rect">
                  <a:avLst/>
                </a:prstGeom>
                <a:noFill/>
              </p:spPr>
              <p:txBody>
                <a:bodyPr wrap="square" rtlCol="0">
                  <a:spAutoFit/>
                </a:bodyPr>
                <a:lstStyle/>
                <a:p>
                  <a:pPr algn="ctr"/>
                  <a:r>
                    <a:rPr lang="en-US" dirty="0"/>
                    <a:t>College-Going Isaac</a:t>
                  </a:r>
                </a:p>
              </p:txBody>
            </p:sp>
            <p:sp>
              <p:nvSpPr>
                <p:cNvPr id="8" name="TextBox 7">
                  <a:extLst>
                    <a:ext uri="{FF2B5EF4-FFF2-40B4-BE49-F238E27FC236}">
                      <a16:creationId xmlns:a16="http://schemas.microsoft.com/office/drawing/2014/main" id="{90790AFE-65D8-7FFC-D9F3-8180474C41A6}"/>
                    </a:ext>
                  </a:extLst>
                </p:cNvPr>
                <p:cNvSpPr txBox="1"/>
                <p:nvPr/>
              </p:nvSpPr>
              <p:spPr>
                <a:xfrm>
                  <a:off x="6546553" y="5887134"/>
                  <a:ext cx="1957917" cy="646331"/>
                </a:xfrm>
                <a:prstGeom prst="rect">
                  <a:avLst/>
                </a:prstGeom>
                <a:noFill/>
              </p:spPr>
              <p:txBody>
                <a:bodyPr wrap="square" rtlCol="0">
                  <a:spAutoFit/>
                </a:bodyPr>
                <a:lstStyle/>
                <a:p>
                  <a:pPr algn="ctr"/>
                  <a:r>
                    <a:rPr lang="en-US" dirty="0"/>
                    <a:t>College-Abstaining Isaac</a:t>
                  </a:r>
                </a:p>
              </p:txBody>
            </p:sp>
          </p:grpSp>
          <p:pic>
            <p:nvPicPr>
              <p:cNvPr id="4100" name="Picture 4" descr="Page 12 | Mortarboard Cap Images - Free Download on Freepik">
                <a:extLst>
                  <a:ext uri="{FF2B5EF4-FFF2-40B4-BE49-F238E27FC236}">
                    <a16:creationId xmlns:a16="http://schemas.microsoft.com/office/drawing/2014/main" id="{D74CCAB5-2344-126C-2B05-0485B2B1D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2503" y="3798507"/>
                <a:ext cx="572008" cy="572008"/>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D2824D-5B2D-175C-4EDC-FD94A7DD7B67}"/>
                    </a:ext>
                  </a:extLst>
                </p:cNvPr>
                <p:cNvSpPr txBox="1"/>
                <p:nvPr/>
              </p:nvSpPr>
              <p:spPr>
                <a:xfrm>
                  <a:off x="10602786" y="4147108"/>
                  <a:ext cx="112915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1</m:t>
                            </m:r>
                          </m:sub>
                        </m:sSub>
                      </m:oMath>
                    </m:oMathPara>
                  </a14:m>
                  <a:endParaRPr lang="en-US" sz="3200" dirty="0"/>
                </a:p>
              </p:txBody>
            </p:sp>
          </mc:Choice>
          <mc:Fallback xmlns="">
            <p:sp>
              <p:nvSpPr>
                <p:cNvPr id="20" name="TextBox 19">
                  <a:extLst>
                    <a:ext uri="{FF2B5EF4-FFF2-40B4-BE49-F238E27FC236}">
                      <a16:creationId xmlns:a16="http://schemas.microsoft.com/office/drawing/2014/main" id="{CED2824D-5B2D-175C-4EDC-FD94A7DD7B67}"/>
                    </a:ext>
                  </a:extLst>
                </p:cNvPr>
                <p:cNvSpPr txBox="1">
                  <a:spLocks noRot="1" noChangeAspect="1" noMove="1" noResize="1" noEditPoints="1" noAdjustHandles="1" noChangeArrowheads="1" noChangeShapeType="1" noTextEdit="1"/>
                </p:cNvSpPr>
                <p:nvPr/>
              </p:nvSpPr>
              <p:spPr>
                <a:xfrm>
                  <a:off x="10602786" y="4147108"/>
                  <a:ext cx="1129156"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8D25D6E-1AFD-14E6-69EC-0A1FC31CFDDB}"/>
                    </a:ext>
                  </a:extLst>
                </p:cNvPr>
                <p:cNvSpPr txBox="1"/>
                <p:nvPr/>
              </p:nvSpPr>
              <p:spPr>
                <a:xfrm>
                  <a:off x="7608424" y="4147107"/>
                  <a:ext cx="112915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0</m:t>
                            </m:r>
                          </m:sub>
                        </m:sSub>
                      </m:oMath>
                    </m:oMathPara>
                  </a14:m>
                  <a:endParaRPr lang="en-US" sz="3200" dirty="0"/>
                </a:p>
              </p:txBody>
            </p:sp>
          </mc:Choice>
          <mc:Fallback xmlns="">
            <p:sp>
              <p:nvSpPr>
                <p:cNvPr id="21" name="TextBox 20">
                  <a:extLst>
                    <a:ext uri="{FF2B5EF4-FFF2-40B4-BE49-F238E27FC236}">
                      <a16:creationId xmlns:a16="http://schemas.microsoft.com/office/drawing/2014/main" id="{A8D25D6E-1AFD-14E6-69EC-0A1FC31CFDDB}"/>
                    </a:ext>
                  </a:extLst>
                </p:cNvPr>
                <p:cNvSpPr txBox="1">
                  <a:spLocks noRot="1" noChangeAspect="1" noMove="1" noResize="1" noEditPoints="1" noAdjustHandles="1" noChangeArrowheads="1" noChangeShapeType="1" noTextEdit="1"/>
                </p:cNvSpPr>
                <p:nvPr/>
              </p:nvSpPr>
              <p:spPr>
                <a:xfrm>
                  <a:off x="7608424" y="4147107"/>
                  <a:ext cx="1129156" cy="584775"/>
                </a:xfrm>
                <a:prstGeom prst="rect">
                  <a:avLst/>
                </a:prstGeom>
                <a:blipFill>
                  <a:blip r:embed="rId7"/>
                  <a:stretch>
                    <a:fillRect b="-6383"/>
                  </a:stretch>
                </a:blipFill>
              </p:spPr>
              <p:txBody>
                <a:bodyPr/>
                <a:lstStyle/>
                <a:p>
                  <a:r>
                    <a:rPr lang="en-US">
                      <a:noFill/>
                    </a:rPr>
                    <a:t> </a:t>
                  </a:r>
                </a:p>
              </p:txBody>
            </p:sp>
          </mc:Fallback>
        </mc:AlternateContent>
      </p:grpSp>
    </p:spTree>
    <p:extLst>
      <p:ext uri="{BB962C8B-B14F-4D97-AF65-F5344CB8AC3E}">
        <p14:creationId xmlns:p14="http://schemas.microsoft.com/office/powerpoint/2010/main" val="216872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571A-3A5D-66CE-1616-7254945A4FC0}"/>
              </a:ext>
            </a:extLst>
          </p:cNvPr>
          <p:cNvSpPr>
            <a:spLocks noGrp="1"/>
          </p:cNvSpPr>
          <p:nvPr>
            <p:ph type="title"/>
          </p:nvPr>
        </p:nvSpPr>
        <p:spPr/>
        <p:txBody>
          <a:bodyPr/>
          <a:lstStyle/>
          <a:p>
            <a:r>
              <a:rPr lang="en-US" dirty="0"/>
              <a:t>How do we measure a causal effect?</a:t>
            </a:r>
          </a:p>
        </p:txBody>
      </p:sp>
      <p:sp>
        <p:nvSpPr>
          <p:cNvPr id="3" name="Content Placeholder 2">
            <a:extLst>
              <a:ext uri="{FF2B5EF4-FFF2-40B4-BE49-F238E27FC236}">
                <a16:creationId xmlns:a16="http://schemas.microsoft.com/office/drawing/2014/main" id="{1D5D2C28-4E27-69F2-44C6-8948F6741B0E}"/>
              </a:ext>
            </a:extLst>
          </p:cNvPr>
          <p:cNvSpPr>
            <a:spLocks noGrp="1"/>
          </p:cNvSpPr>
          <p:nvPr>
            <p:ph idx="1"/>
          </p:nvPr>
        </p:nvSpPr>
        <p:spPr>
          <a:xfrm>
            <a:off x="838200" y="1825624"/>
            <a:ext cx="10515600" cy="4905375"/>
          </a:xfrm>
        </p:spPr>
        <p:txBody>
          <a:bodyPr>
            <a:normAutofit/>
          </a:bodyPr>
          <a:lstStyle/>
          <a:p>
            <a:r>
              <a:rPr lang="en-US" dirty="0"/>
              <a:t>Go back in time, and prevent 18-year-old Isaac from going to college.</a:t>
            </a:r>
          </a:p>
          <a:p>
            <a:pPr lvl="1"/>
            <a:r>
              <a:rPr lang="en-US" dirty="0">
                <a:solidFill>
                  <a:schemeClr val="accent1"/>
                </a:solidFill>
              </a:rPr>
              <a:t>Not super practical.</a:t>
            </a:r>
          </a:p>
          <a:p>
            <a:r>
              <a:rPr lang="en-US" dirty="0"/>
              <a:t>Look at lots of people who went to college and those who didn’t</a:t>
            </a:r>
          </a:p>
          <a:p>
            <a:pPr lvl="1"/>
            <a:r>
              <a:rPr lang="en-US" dirty="0">
                <a:solidFill>
                  <a:schemeClr val="accent1"/>
                </a:solidFill>
              </a:rPr>
              <a:t>That’s correlation!  Not causation.</a:t>
            </a:r>
          </a:p>
          <a:p>
            <a:r>
              <a:rPr lang="en-US" dirty="0"/>
              <a:t>In a big population, </a:t>
            </a:r>
            <a:r>
              <a:rPr lang="en-US" i="1" dirty="0"/>
              <a:t>randomize</a:t>
            </a:r>
            <a:r>
              <a:rPr lang="en-US" dirty="0"/>
              <a:t> who goes to college and who doesn’t</a:t>
            </a:r>
          </a:p>
          <a:p>
            <a:pPr lvl="1"/>
            <a:r>
              <a:rPr lang="en-US" dirty="0">
                <a:solidFill>
                  <a:schemeClr val="accent1"/>
                </a:solidFill>
              </a:rPr>
              <a:t>This is a “randomized control trial”</a:t>
            </a:r>
          </a:p>
          <a:p>
            <a:pPr lvl="1"/>
            <a:r>
              <a:rPr lang="en-US" dirty="0">
                <a:solidFill>
                  <a:schemeClr val="accent1"/>
                </a:solidFill>
              </a:rPr>
              <a:t>For the effect of college on earnings, not necessarily possible/ethical</a:t>
            </a:r>
          </a:p>
          <a:p>
            <a:r>
              <a:rPr lang="en-US" dirty="0"/>
              <a:t>In a big enough population, claim that whether or not someone went to college was </a:t>
            </a:r>
            <a:r>
              <a:rPr lang="en-US" i="1" dirty="0"/>
              <a:t>effectively</a:t>
            </a:r>
            <a:r>
              <a:rPr lang="en-US" dirty="0"/>
              <a:t> random.</a:t>
            </a:r>
          </a:p>
          <a:p>
            <a:pPr lvl="1"/>
            <a:r>
              <a:rPr lang="en-US" dirty="0">
                <a:solidFill>
                  <a:schemeClr val="accent1"/>
                </a:solidFill>
              </a:rPr>
              <a:t>This is sometimes possible.</a:t>
            </a:r>
          </a:p>
        </p:txBody>
      </p:sp>
    </p:spTree>
    <p:extLst>
      <p:ext uri="{BB962C8B-B14F-4D97-AF65-F5344CB8AC3E}">
        <p14:creationId xmlns:p14="http://schemas.microsoft.com/office/powerpoint/2010/main" val="322910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06B0-CFDB-5E54-16BC-AB4A8B6C2863}"/>
              </a:ext>
            </a:extLst>
          </p:cNvPr>
          <p:cNvSpPr>
            <a:spLocks noGrp="1"/>
          </p:cNvSpPr>
          <p:nvPr>
            <p:ph type="title"/>
          </p:nvPr>
        </p:nvSpPr>
        <p:spPr/>
        <p:txBody>
          <a:bodyPr>
            <a:normAutofit/>
          </a:bodyPr>
          <a:lstStyle/>
          <a:p>
            <a:r>
              <a:rPr lang="en-US" dirty="0"/>
              <a:t>Issues </a:t>
            </a:r>
            <a:br>
              <a:rPr lang="en-US" dirty="0"/>
            </a:br>
            <a:r>
              <a:rPr lang="en-US" sz="3100" dirty="0"/>
              <a:t>with Counterfactual/Manipulation-based approaches to causality</a:t>
            </a:r>
            <a:endParaRPr lang="en-US" dirty="0"/>
          </a:p>
        </p:txBody>
      </p:sp>
      <p:sp>
        <p:nvSpPr>
          <p:cNvPr id="3" name="Content Placeholder 2">
            <a:extLst>
              <a:ext uri="{FF2B5EF4-FFF2-40B4-BE49-F238E27FC236}">
                <a16:creationId xmlns:a16="http://schemas.microsoft.com/office/drawing/2014/main" id="{22C776B2-C055-8013-3BCA-B9B221A7B249}"/>
              </a:ext>
            </a:extLst>
          </p:cNvPr>
          <p:cNvSpPr>
            <a:spLocks noGrp="1"/>
          </p:cNvSpPr>
          <p:nvPr>
            <p:ph idx="1"/>
          </p:nvPr>
        </p:nvSpPr>
        <p:spPr>
          <a:xfrm>
            <a:off x="838200" y="2141537"/>
            <a:ext cx="10515600" cy="4351338"/>
          </a:xfrm>
        </p:spPr>
        <p:txBody>
          <a:bodyPr/>
          <a:lstStyle/>
          <a:p>
            <a:r>
              <a:rPr lang="en-US" dirty="0"/>
              <a:t>We’re going to go with the “counterfactual/manipulation” definition for (at least) the first half of the course.</a:t>
            </a:r>
          </a:p>
          <a:p>
            <a:r>
              <a:rPr lang="en-US" dirty="0"/>
              <a:t>So we should take some extra time to talk about issues with it...</a:t>
            </a:r>
          </a:p>
          <a:p>
            <a:endParaRPr lang="en-US" dirty="0"/>
          </a:p>
          <a:p>
            <a:pPr marL="0" indent="0" algn="ctr">
              <a:buNone/>
            </a:pPr>
            <a:r>
              <a:rPr lang="en-US" sz="3600" dirty="0">
                <a:solidFill>
                  <a:schemeClr val="accent2"/>
                </a:solidFill>
              </a:rPr>
              <a:t>What are some issues?</a:t>
            </a:r>
          </a:p>
        </p:txBody>
      </p:sp>
    </p:spTree>
    <p:extLst>
      <p:ext uri="{BB962C8B-B14F-4D97-AF65-F5344CB8AC3E}">
        <p14:creationId xmlns:p14="http://schemas.microsoft.com/office/powerpoint/2010/main" val="28170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A846-0DF9-AB5A-F422-355350E0BC21}"/>
              </a:ext>
            </a:extLst>
          </p:cNvPr>
          <p:cNvSpPr>
            <a:spLocks noGrp="1"/>
          </p:cNvSpPr>
          <p:nvPr>
            <p:ph type="title"/>
          </p:nvPr>
        </p:nvSpPr>
        <p:spPr/>
        <p:txBody>
          <a:bodyPr/>
          <a:lstStyle/>
          <a:p>
            <a:r>
              <a:rPr lang="en-US" dirty="0"/>
              <a:t>A few issues</a:t>
            </a:r>
          </a:p>
        </p:txBody>
      </p:sp>
      <p:sp>
        <p:nvSpPr>
          <p:cNvPr id="3" name="Content Placeholder 2">
            <a:extLst>
              <a:ext uri="{FF2B5EF4-FFF2-40B4-BE49-F238E27FC236}">
                <a16:creationId xmlns:a16="http://schemas.microsoft.com/office/drawing/2014/main" id="{3D4D461B-B5EF-7AA1-BCB9-289DC9472AAA}"/>
              </a:ext>
            </a:extLst>
          </p:cNvPr>
          <p:cNvSpPr>
            <a:spLocks noGrp="1"/>
          </p:cNvSpPr>
          <p:nvPr>
            <p:ph idx="1"/>
          </p:nvPr>
        </p:nvSpPr>
        <p:spPr/>
        <p:txBody>
          <a:bodyPr/>
          <a:lstStyle/>
          <a:p>
            <a:r>
              <a:rPr lang="en-US" dirty="0"/>
              <a:t>Circularity of definition:  </a:t>
            </a:r>
          </a:p>
          <a:p>
            <a:pPr lvl="1"/>
            <a:r>
              <a:rPr lang="en-US" dirty="0">
                <a:solidFill>
                  <a:schemeClr val="accent1"/>
                </a:solidFill>
              </a:rPr>
              <a:t>In order to manipulate X, I need to </a:t>
            </a:r>
            <a:r>
              <a:rPr lang="en-US" b="1" dirty="0">
                <a:solidFill>
                  <a:schemeClr val="accent1"/>
                </a:solidFill>
              </a:rPr>
              <a:t>cause</a:t>
            </a:r>
            <a:r>
              <a:rPr lang="en-US" dirty="0">
                <a:solidFill>
                  <a:schemeClr val="accent1"/>
                </a:solidFill>
              </a:rPr>
              <a:t> X to change. </a:t>
            </a:r>
          </a:p>
          <a:p>
            <a:r>
              <a:rPr lang="en-US" dirty="0"/>
              <a:t>Anthro-centric definition: </a:t>
            </a:r>
          </a:p>
          <a:p>
            <a:pPr lvl="1"/>
            <a:r>
              <a:rPr lang="en-US" dirty="0">
                <a:solidFill>
                  <a:schemeClr val="accent1"/>
                </a:solidFill>
              </a:rPr>
              <a:t>If a tree falls in the forest and no one was there to manipulate it, was it caused to fall over?</a:t>
            </a:r>
          </a:p>
          <a:p>
            <a:r>
              <a:rPr lang="en-US" dirty="0"/>
              <a:t>Certain things are ruled out as causes: </a:t>
            </a:r>
          </a:p>
          <a:p>
            <a:pPr lvl="1"/>
            <a:r>
              <a:rPr lang="en-US" dirty="0">
                <a:solidFill>
                  <a:schemeClr val="accent1"/>
                </a:solidFill>
              </a:rPr>
              <a:t>“The earth being round” cannot be manipulated.</a:t>
            </a:r>
          </a:p>
          <a:p>
            <a:pPr lvl="1"/>
            <a:r>
              <a:rPr lang="en-US" dirty="0">
                <a:solidFill>
                  <a:schemeClr val="accent1"/>
                </a:solidFill>
              </a:rPr>
              <a:t>The axioms of logic can’t be manipulated.</a:t>
            </a:r>
          </a:p>
          <a:p>
            <a:pPr lvl="1"/>
            <a:r>
              <a:rPr lang="en-US" dirty="0">
                <a:solidFill>
                  <a:schemeClr val="accent1"/>
                </a:solidFill>
              </a:rPr>
              <a:t>Arguably, intrinsic traits of individuals can’t be manipulated.</a:t>
            </a:r>
          </a:p>
        </p:txBody>
      </p:sp>
      <p:grpSp>
        <p:nvGrpSpPr>
          <p:cNvPr id="6" name="Group 5">
            <a:extLst>
              <a:ext uri="{FF2B5EF4-FFF2-40B4-BE49-F238E27FC236}">
                <a16:creationId xmlns:a16="http://schemas.microsoft.com/office/drawing/2014/main" id="{80E0EB36-91E4-5625-347A-EE2C1ECDCFD3}"/>
              </a:ext>
            </a:extLst>
          </p:cNvPr>
          <p:cNvGrpSpPr/>
          <p:nvPr/>
        </p:nvGrpSpPr>
        <p:grpSpPr>
          <a:xfrm>
            <a:off x="7488017" y="4199824"/>
            <a:ext cx="6274365" cy="2565411"/>
            <a:chOff x="7488017" y="4199824"/>
            <a:chExt cx="6274365" cy="2565411"/>
          </a:xfrm>
        </p:grpSpPr>
        <p:pic>
          <p:nvPicPr>
            <p:cNvPr id="1026" name="Picture 2" descr="Why is Thanos called the Mad Titan?">
              <a:extLst>
                <a:ext uri="{FF2B5EF4-FFF2-40B4-BE49-F238E27FC236}">
                  <a16:creationId xmlns:a16="http://schemas.microsoft.com/office/drawing/2014/main" id="{044E5F65-B21E-FE62-494B-EA59E70B6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140" y="5338119"/>
              <a:ext cx="2537095" cy="1427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F216A0-2AC3-C28C-108A-BBC2DF31D604}"/>
                </a:ext>
              </a:extLst>
            </p:cNvPr>
            <p:cNvSpPr txBox="1"/>
            <p:nvPr/>
          </p:nvSpPr>
          <p:spPr>
            <a:xfrm>
              <a:off x="10436087" y="4968787"/>
              <a:ext cx="3326295" cy="369332"/>
            </a:xfrm>
            <a:prstGeom prst="rect">
              <a:avLst/>
            </a:prstGeom>
            <a:noFill/>
          </p:spPr>
          <p:txBody>
            <a:bodyPr wrap="square" rtlCol="0">
              <a:spAutoFit/>
            </a:bodyPr>
            <a:lstStyle/>
            <a:p>
              <a:r>
                <a:rPr lang="en-US" dirty="0">
                  <a:solidFill>
                    <a:schemeClr val="accent2"/>
                  </a:solidFill>
                </a:rPr>
                <a:t>*By most people</a:t>
              </a:r>
            </a:p>
          </p:txBody>
        </p:sp>
        <p:sp>
          <p:nvSpPr>
            <p:cNvPr id="5" name="TextBox 4">
              <a:extLst>
                <a:ext uri="{FF2B5EF4-FFF2-40B4-BE49-F238E27FC236}">
                  <a16:creationId xmlns:a16="http://schemas.microsoft.com/office/drawing/2014/main" id="{F3451310-8730-ED8C-EAB8-83CF4DF48DD6}"/>
                </a:ext>
              </a:extLst>
            </p:cNvPr>
            <p:cNvSpPr txBox="1"/>
            <p:nvPr/>
          </p:nvSpPr>
          <p:spPr>
            <a:xfrm>
              <a:off x="7488017" y="4199824"/>
              <a:ext cx="436784" cy="707886"/>
            </a:xfrm>
            <a:prstGeom prst="rect">
              <a:avLst/>
            </a:prstGeom>
            <a:noFill/>
          </p:spPr>
          <p:txBody>
            <a:bodyPr wrap="square" rtlCol="0">
              <a:spAutoFit/>
            </a:bodyPr>
            <a:lstStyle/>
            <a:p>
              <a:r>
                <a:rPr lang="en-US" sz="4000" dirty="0">
                  <a:solidFill>
                    <a:schemeClr val="accent2"/>
                  </a:solidFill>
                </a:rPr>
                <a:t>*</a:t>
              </a:r>
            </a:p>
          </p:txBody>
        </p:sp>
      </p:grpSp>
    </p:spTree>
    <p:extLst>
      <p:ext uri="{BB962C8B-B14F-4D97-AF65-F5344CB8AC3E}">
        <p14:creationId xmlns:p14="http://schemas.microsoft.com/office/powerpoint/2010/main" val="33107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6F8BC46-D521-DDBF-AD1C-597CA41DEFD5}"/>
              </a:ext>
            </a:extLst>
          </p:cNvPr>
          <p:cNvGrpSpPr/>
          <p:nvPr/>
        </p:nvGrpSpPr>
        <p:grpSpPr>
          <a:xfrm>
            <a:off x="3462530" y="2377446"/>
            <a:ext cx="8775799" cy="2728514"/>
            <a:chOff x="3462530" y="2377446"/>
            <a:chExt cx="8775799" cy="2728514"/>
          </a:xfrm>
        </p:grpSpPr>
        <p:grpSp>
          <p:nvGrpSpPr>
            <p:cNvPr id="13" name="Group 12">
              <a:extLst>
                <a:ext uri="{FF2B5EF4-FFF2-40B4-BE49-F238E27FC236}">
                  <a16:creationId xmlns:a16="http://schemas.microsoft.com/office/drawing/2014/main" id="{C48807A0-2424-7468-429B-AB9211A040E4}"/>
                </a:ext>
              </a:extLst>
            </p:cNvPr>
            <p:cNvGrpSpPr/>
            <p:nvPr/>
          </p:nvGrpSpPr>
          <p:grpSpPr>
            <a:xfrm>
              <a:off x="3462530" y="2377446"/>
              <a:ext cx="8775799" cy="2728514"/>
              <a:chOff x="3462530" y="2377446"/>
              <a:chExt cx="8775799" cy="2728514"/>
            </a:xfrm>
          </p:grpSpPr>
          <p:pic>
            <p:nvPicPr>
              <p:cNvPr id="4" name="Picture 12" descr="types of windows">
                <a:extLst>
                  <a:ext uri="{FF2B5EF4-FFF2-40B4-BE49-F238E27FC236}">
                    <a16:creationId xmlns:a16="http://schemas.microsoft.com/office/drawing/2014/main" id="{DD19A86E-F45B-7233-1A3E-19FF14B62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D47DFE2-80B0-4329-908F-9FB41563E8F3}"/>
                  </a:ext>
                </a:extLst>
              </p:cNvPr>
              <p:cNvGrpSpPr/>
              <p:nvPr/>
            </p:nvGrpSpPr>
            <p:grpSpPr>
              <a:xfrm>
                <a:off x="3462530" y="2377446"/>
                <a:ext cx="2894382" cy="1623848"/>
                <a:chOff x="2502856" y="2434198"/>
                <a:chExt cx="2894382" cy="1623848"/>
              </a:xfrm>
            </p:grpSpPr>
            <p:pic>
              <p:nvPicPr>
                <p:cNvPr id="6" name="Picture 5">
                  <a:extLst>
                    <a:ext uri="{FF2B5EF4-FFF2-40B4-BE49-F238E27FC236}">
                      <a16:creationId xmlns:a16="http://schemas.microsoft.com/office/drawing/2014/main" id="{E9EDFAE0-851C-0B2D-2A2D-5B6DBAB22D1E}"/>
                    </a:ext>
                  </a:extLst>
                </p:cNvPr>
                <p:cNvPicPr>
                  <a:picLocks noChangeAspect="1"/>
                </p:cNvPicPr>
                <p:nvPr/>
              </p:nvPicPr>
              <p:blipFill>
                <a:blip r:embed="rId3"/>
                <a:stretch>
                  <a:fillRect/>
                </a:stretch>
              </p:blipFill>
              <p:spPr>
                <a:xfrm>
                  <a:off x="2502856" y="2434198"/>
                  <a:ext cx="1082565" cy="1623848"/>
                </a:xfrm>
                <a:prstGeom prst="rect">
                  <a:avLst/>
                </a:prstGeom>
              </p:spPr>
            </p:pic>
            <p:pic>
              <p:nvPicPr>
                <p:cNvPr id="7" name="Picture 2" descr="Artificial Landscape Rocks">
                  <a:extLst>
                    <a:ext uri="{FF2B5EF4-FFF2-40B4-BE49-F238E27FC236}">
                      <a16:creationId xmlns:a16="http://schemas.microsoft.com/office/drawing/2014/main" id="{D8068766-DA35-54C9-B1D0-FB0BFDD15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87518F3-4B40-E4C7-DB22-7148C329406E}"/>
                    </a:ext>
                  </a:extLst>
                </p:cNvPr>
                <p:cNvPicPr>
                  <a:picLocks noChangeAspect="1"/>
                </p:cNvPicPr>
                <p:nvPr/>
              </p:nvPicPr>
              <p:blipFill>
                <a:blip r:embed="rId5"/>
                <a:stretch>
                  <a:fillRect/>
                </a:stretch>
              </p:blipFill>
              <p:spPr>
                <a:xfrm>
                  <a:off x="4244588" y="2492004"/>
                  <a:ext cx="1005489" cy="1508234"/>
                </a:xfrm>
                <a:prstGeom prst="rect">
                  <a:avLst/>
                </a:prstGeom>
              </p:spPr>
            </p:pic>
            <p:pic>
              <p:nvPicPr>
                <p:cNvPr id="9" name="Picture 2" descr="Artificial Landscape Rocks">
                  <a:extLst>
                    <a:ext uri="{FF2B5EF4-FFF2-40B4-BE49-F238E27FC236}">
                      <a16:creationId xmlns:a16="http://schemas.microsoft.com/office/drawing/2014/main" id="{9EAB0FDA-CF60-A499-3714-358575636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 name="TextBox 9">
              <a:extLst>
                <a:ext uri="{FF2B5EF4-FFF2-40B4-BE49-F238E27FC236}">
                  <a16:creationId xmlns:a16="http://schemas.microsoft.com/office/drawing/2014/main" id="{EDBB33C0-09AA-7898-4341-F45D6AA6684D}"/>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1" name="TextBox 10">
              <a:extLst>
                <a:ext uri="{FF2B5EF4-FFF2-40B4-BE49-F238E27FC236}">
                  <a16:creationId xmlns:a16="http://schemas.microsoft.com/office/drawing/2014/main" id="{60BB9A99-A1AB-91D9-1638-64C698CACFC0}"/>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grpSp>
      <p:sp>
        <p:nvSpPr>
          <p:cNvPr id="2" name="Title 1">
            <a:extLst>
              <a:ext uri="{FF2B5EF4-FFF2-40B4-BE49-F238E27FC236}">
                <a16:creationId xmlns:a16="http://schemas.microsoft.com/office/drawing/2014/main" id="{D6F2169C-8D88-A47F-257A-6D63BA967B8C}"/>
              </a:ext>
            </a:extLst>
          </p:cNvPr>
          <p:cNvSpPr>
            <a:spLocks noGrp="1"/>
          </p:cNvSpPr>
          <p:nvPr>
            <p:ph type="title"/>
          </p:nvPr>
        </p:nvSpPr>
        <p:spPr/>
        <p:txBody>
          <a:bodyPr/>
          <a:lstStyle/>
          <a:p>
            <a:r>
              <a:rPr lang="en-US" dirty="0"/>
              <a:t>A few more issues</a:t>
            </a:r>
            <a:br>
              <a:rPr lang="en-US" dirty="0"/>
            </a:br>
            <a:r>
              <a:rPr lang="en-US" sz="3200" dirty="0"/>
              <a:t>Illustrated by a thought experiment</a:t>
            </a:r>
            <a:endParaRPr lang="en-US" dirty="0"/>
          </a:p>
        </p:txBody>
      </p:sp>
      <p:sp>
        <p:nvSpPr>
          <p:cNvPr id="3" name="Content Placeholder 2">
            <a:extLst>
              <a:ext uri="{FF2B5EF4-FFF2-40B4-BE49-F238E27FC236}">
                <a16:creationId xmlns:a16="http://schemas.microsoft.com/office/drawing/2014/main" id="{D092F162-3454-F561-9AD4-24F45B60911F}"/>
              </a:ext>
            </a:extLst>
          </p:cNvPr>
          <p:cNvSpPr>
            <a:spLocks noGrp="1"/>
          </p:cNvSpPr>
          <p:nvPr>
            <p:ph idx="1"/>
          </p:nvPr>
        </p:nvSpPr>
        <p:spPr>
          <a:xfrm>
            <a:off x="838200" y="1825624"/>
            <a:ext cx="10515600" cy="5032375"/>
          </a:xfrm>
        </p:spPr>
        <p:txBody>
          <a:bodyPr>
            <a:normAutofit lnSpcReduction="10000"/>
          </a:bodyPr>
          <a:lstStyle/>
          <a:p>
            <a:r>
              <a:rPr lang="en-US" dirty="0"/>
              <a:t>Alice and Berk are throwing rocks at windows (don’t try this at home).</a:t>
            </a:r>
          </a:p>
          <a:p>
            <a:endParaRPr lang="en-US" dirty="0"/>
          </a:p>
          <a:p>
            <a:endParaRPr lang="en-US" dirty="0"/>
          </a:p>
          <a:p>
            <a:endParaRPr lang="en-US" dirty="0"/>
          </a:p>
          <a:p>
            <a:pPr marL="0" indent="0">
              <a:buNone/>
            </a:pPr>
            <a:endParaRPr lang="en-US" dirty="0"/>
          </a:p>
          <a:p>
            <a:r>
              <a:rPr lang="en-US" dirty="0"/>
              <a:t>Easy version: </a:t>
            </a:r>
          </a:p>
          <a:p>
            <a:pPr lvl="1"/>
            <a:r>
              <a:rPr lang="en-US" dirty="0">
                <a:solidFill>
                  <a:schemeClr val="accent1"/>
                </a:solidFill>
              </a:rPr>
              <a:t>Alice throws her rock and breaks the window.</a:t>
            </a:r>
          </a:p>
          <a:p>
            <a:pPr lvl="1"/>
            <a:r>
              <a:rPr lang="en-US" dirty="0">
                <a:solidFill>
                  <a:schemeClr val="accent1"/>
                </a:solidFill>
              </a:rPr>
              <a:t>This caused the window to break, since if she hadn’t thrown it wouldn’t have broken. </a:t>
            </a:r>
          </a:p>
          <a:p>
            <a:r>
              <a:rPr lang="en-US" dirty="0"/>
              <a:t>But there are lots of less easy versions to think about…</a:t>
            </a:r>
          </a:p>
          <a:p>
            <a:pPr lvl="1"/>
            <a:r>
              <a:rPr lang="en-US" dirty="0">
                <a:solidFill>
                  <a:schemeClr val="accent1"/>
                </a:solidFill>
              </a:rPr>
              <a:t>These are interesting philosophically, and they can also point out places where non-philosophers need to be careful too.</a:t>
            </a:r>
          </a:p>
        </p:txBody>
      </p:sp>
    </p:spTree>
    <p:extLst>
      <p:ext uri="{BB962C8B-B14F-4D97-AF65-F5344CB8AC3E}">
        <p14:creationId xmlns:p14="http://schemas.microsoft.com/office/powerpoint/2010/main" val="8579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types of windows">
            <a:extLst>
              <a:ext uri="{FF2B5EF4-FFF2-40B4-BE49-F238E27FC236}">
                <a16:creationId xmlns:a16="http://schemas.microsoft.com/office/drawing/2014/main" id="{FDA2B01C-E819-E6D6-C1B3-2DAF3A4D4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5F5DF3-7C91-ADFD-A01C-1EAF4FA59174}"/>
              </a:ext>
            </a:extLst>
          </p:cNvPr>
          <p:cNvSpPr>
            <a:spLocks noGrp="1"/>
          </p:cNvSpPr>
          <p:nvPr>
            <p:ph type="title"/>
          </p:nvPr>
        </p:nvSpPr>
        <p:spPr/>
        <p:txBody>
          <a:bodyPr/>
          <a:lstStyle/>
          <a:p>
            <a:r>
              <a:rPr lang="en-US" dirty="0"/>
              <a:t>Issues? </a:t>
            </a:r>
            <a:br>
              <a:rPr lang="en-US" dirty="0"/>
            </a:br>
            <a:r>
              <a:rPr lang="en-US" sz="2800" dirty="0"/>
              <a:t>Preemption; overdetermination</a:t>
            </a:r>
            <a:endParaRPr lang="en-US" dirty="0"/>
          </a:p>
        </p:txBody>
      </p:sp>
      <p:sp>
        <p:nvSpPr>
          <p:cNvPr id="3" name="Content Placeholder 2">
            <a:extLst>
              <a:ext uri="{FF2B5EF4-FFF2-40B4-BE49-F238E27FC236}">
                <a16:creationId xmlns:a16="http://schemas.microsoft.com/office/drawing/2014/main" id="{F536E6D8-033A-B50E-D8C0-2F33E2E70EF8}"/>
              </a:ext>
            </a:extLst>
          </p:cNvPr>
          <p:cNvSpPr>
            <a:spLocks noGrp="1"/>
          </p:cNvSpPr>
          <p:nvPr>
            <p:ph idx="1"/>
          </p:nvPr>
        </p:nvSpPr>
        <p:spPr>
          <a:xfrm>
            <a:off x="838199" y="1825624"/>
            <a:ext cx="11037426" cy="5032375"/>
          </a:xfrm>
        </p:spPr>
        <p:txBody>
          <a:bodyPr>
            <a:normAutofit/>
          </a:bodyPr>
          <a:lstStyle/>
          <a:p>
            <a:r>
              <a:rPr lang="en-US" dirty="0"/>
              <a:t>Alice and Berk are throwing rocks at windows (don’t try this at home).</a:t>
            </a:r>
          </a:p>
          <a:p>
            <a:endParaRPr lang="en-US" dirty="0"/>
          </a:p>
          <a:p>
            <a:endParaRPr lang="en-US" dirty="0"/>
          </a:p>
          <a:p>
            <a:endParaRPr lang="en-US" dirty="0"/>
          </a:p>
          <a:p>
            <a:pPr marL="0" indent="0">
              <a:buNone/>
            </a:pPr>
            <a:endParaRPr lang="en-US" dirty="0"/>
          </a:p>
          <a:p>
            <a:r>
              <a:rPr lang="en-US" dirty="0"/>
              <a:t>Berk had told Alice that if she doesn’t throw, he will.  Alice throws.</a:t>
            </a:r>
          </a:p>
          <a:p>
            <a:pPr lvl="1"/>
            <a:r>
              <a:rPr lang="en-US" dirty="0">
                <a:solidFill>
                  <a:schemeClr val="accent1"/>
                </a:solidFill>
              </a:rPr>
              <a:t>(Aside: related to “substitution bias”)</a:t>
            </a:r>
          </a:p>
          <a:p>
            <a:r>
              <a:rPr lang="en-US" i="1" dirty="0">
                <a:solidFill>
                  <a:schemeClr val="accent1"/>
                </a:solidFill>
              </a:rPr>
              <a:t>or</a:t>
            </a:r>
            <a:r>
              <a:rPr lang="en-US" dirty="0"/>
              <a:t> Both threw rocks simultaneously, both hit the window.</a:t>
            </a:r>
          </a:p>
          <a:p>
            <a:endParaRPr lang="en-US" dirty="0"/>
          </a:p>
        </p:txBody>
      </p:sp>
      <p:grpSp>
        <p:nvGrpSpPr>
          <p:cNvPr id="10" name="Group 9">
            <a:extLst>
              <a:ext uri="{FF2B5EF4-FFF2-40B4-BE49-F238E27FC236}">
                <a16:creationId xmlns:a16="http://schemas.microsoft.com/office/drawing/2014/main" id="{B226C18B-B9A6-1FCE-8EC6-F5FC2C4ED9D6}"/>
              </a:ext>
            </a:extLst>
          </p:cNvPr>
          <p:cNvGrpSpPr/>
          <p:nvPr/>
        </p:nvGrpSpPr>
        <p:grpSpPr>
          <a:xfrm>
            <a:off x="3462530" y="2377446"/>
            <a:ext cx="2894382" cy="1623848"/>
            <a:chOff x="2502856" y="2434198"/>
            <a:chExt cx="2894382" cy="1623848"/>
          </a:xfrm>
        </p:grpSpPr>
        <p:pic>
          <p:nvPicPr>
            <p:cNvPr id="4" name="Picture 3">
              <a:extLst>
                <a:ext uri="{FF2B5EF4-FFF2-40B4-BE49-F238E27FC236}">
                  <a16:creationId xmlns:a16="http://schemas.microsoft.com/office/drawing/2014/main" id="{8938237B-03D7-9956-F545-E35AEB28A29C}"/>
                </a:ext>
              </a:extLst>
            </p:cNvPr>
            <p:cNvPicPr>
              <a:picLocks noChangeAspect="1"/>
            </p:cNvPicPr>
            <p:nvPr/>
          </p:nvPicPr>
          <p:blipFill>
            <a:blip r:embed="rId4"/>
            <a:stretch>
              <a:fillRect/>
            </a:stretch>
          </p:blipFill>
          <p:spPr>
            <a:xfrm>
              <a:off x="2502856" y="2434198"/>
              <a:ext cx="1082565" cy="1623848"/>
            </a:xfrm>
            <a:prstGeom prst="rect">
              <a:avLst/>
            </a:prstGeom>
          </p:spPr>
        </p:pic>
        <p:pic>
          <p:nvPicPr>
            <p:cNvPr id="4098" name="Picture 2" descr="Artificial Landscape Rocks">
              <a:extLst>
                <a:ext uri="{FF2B5EF4-FFF2-40B4-BE49-F238E27FC236}">
                  <a16:creationId xmlns:a16="http://schemas.microsoft.com/office/drawing/2014/main" id="{39D2FAE0-703B-1A52-384E-1A414B7E14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C9200-0C21-6338-81C2-304D0C56A983}"/>
                </a:ext>
              </a:extLst>
            </p:cNvPr>
            <p:cNvPicPr>
              <a:picLocks noChangeAspect="1"/>
            </p:cNvPicPr>
            <p:nvPr/>
          </p:nvPicPr>
          <p:blipFill>
            <a:blip r:embed="rId6"/>
            <a:stretch>
              <a:fillRect/>
            </a:stretch>
          </p:blipFill>
          <p:spPr>
            <a:xfrm>
              <a:off x="4244588" y="2492004"/>
              <a:ext cx="1005489" cy="1508234"/>
            </a:xfrm>
            <a:prstGeom prst="rect">
              <a:avLst/>
            </a:prstGeom>
          </p:spPr>
        </p:pic>
        <p:pic>
          <p:nvPicPr>
            <p:cNvPr id="6" name="Picture 2" descr="Artificial Landscape Rocks">
              <a:extLst>
                <a:ext uri="{FF2B5EF4-FFF2-40B4-BE49-F238E27FC236}">
                  <a16:creationId xmlns:a16="http://schemas.microsoft.com/office/drawing/2014/main" id="{C7C84A38-6EE5-499F-F46F-85FE0399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DD10DF2-0D42-1244-ABEE-DC83C273EA95}"/>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2" name="TextBox 11">
            <a:extLst>
              <a:ext uri="{FF2B5EF4-FFF2-40B4-BE49-F238E27FC236}">
                <a16:creationId xmlns:a16="http://schemas.microsoft.com/office/drawing/2014/main" id="{673BDEF1-219F-2A2F-A06E-06781538F88C}"/>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sp>
        <p:nvSpPr>
          <p:cNvPr id="13" name="TextBox 12">
            <a:extLst>
              <a:ext uri="{FF2B5EF4-FFF2-40B4-BE49-F238E27FC236}">
                <a16:creationId xmlns:a16="http://schemas.microsoft.com/office/drawing/2014/main" id="{1D8530E6-7940-1821-DCE4-D6C52B8B7FC0}"/>
              </a:ext>
            </a:extLst>
          </p:cNvPr>
          <p:cNvSpPr txBox="1"/>
          <p:nvPr/>
        </p:nvSpPr>
        <p:spPr>
          <a:xfrm>
            <a:off x="838199" y="6143111"/>
            <a:ext cx="8542116" cy="523220"/>
          </a:xfrm>
          <a:prstGeom prst="rect">
            <a:avLst/>
          </a:prstGeom>
          <a:noFill/>
        </p:spPr>
        <p:txBody>
          <a:bodyPr wrap="square" rtlCol="0">
            <a:spAutoFit/>
          </a:bodyPr>
          <a:lstStyle/>
          <a:p>
            <a:pPr algn="r"/>
            <a:r>
              <a:rPr lang="en-US" sz="2800" dirty="0">
                <a:solidFill>
                  <a:schemeClr val="accent2"/>
                </a:solidFill>
              </a:rPr>
              <a:t>Did Alice’s throw </a:t>
            </a:r>
            <a:r>
              <a:rPr lang="en-US" sz="2800" b="1" dirty="0">
                <a:solidFill>
                  <a:schemeClr val="accent2"/>
                </a:solidFill>
              </a:rPr>
              <a:t>cause</a:t>
            </a:r>
            <a:r>
              <a:rPr lang="en-US" sz="2800" dirty="0">
                <a:solidFill>
                  <a:schemeClr val="accent2"/>
                </a:solidFill>
              </a:rPr>
              <a:t> the window to break?</a:t>
            </a:r>
          </a:p>
        </p:txBody>
      </p:sp>
    </p:spTree>
    <p:extLst>
      <p:ext uri="{BB962C8B-B14F-4D97-AF65-F5344CB8AC3E}">
        <p14:creationId xmlns:p14="http://schemas.microsoft.com/office/powerpoint/2010/main" val="25389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types of windows">
            <a:extLst>
              <a:ext uri="{FF2B5EF4-FFF2-40B4-BE49-F238E27FC236}">
                <a16:creationId xmlns:a16="http://schemas.microsoft.com/office/drawing/2014/main" id="{FDA2B01C-E819-E6D6-C1B3-2DAF3A4D4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5F5DF3-7C91-ADFD-A01C-1EAF4FA59174}"/>
              </a:ext>
            </a:extLst>
          </p:cNvPr>
          <p:cNvSpPr>
            <a:spLocks noGrp="1"/>
          </p:cNvSpPr>
          <p:nvPr>
            <p:ph type="title"/>
          </p:nvPr>
        </p:nvSpPr>
        <p:spPr/>
        <p:txBody>
          <a:bodyPr/>
          <a:lstStyle/>
          <a:p>
            <a:r>
              <a:rPr lang="en-US" dirty="0"/>
              <a:t>Issues?</a:t>
            </a:r>
            <a:br>
              <a:rPr lang="en-US" dirty="0"/>
            </a:br>
            <a:r>
              <a:rPr lang="en-US" sz="2800" i="1" dirty="0"/>
              <a:t>In</a:t>
            </a:r>
            <a:r>
              <a:rPr lang="en-US" sz="2800" dirty="0"/>
              <a:t>action as a cause?</a:t>
            </a:r>
            <a:endParaRPr lang="en-US" dirty="0"/>
          </a:p>
        </p:txBody>
      </p:sp>
      <p:sp>
        <p:nvSpPr>
          <p:cNvPr id="3" name="Content Placeholder 2">
            <a:extLst>
              <a:ext uri="{FF2B5EF4-FFF2-40B4-BE49-F238E27FC236}">
                <a16:creationId xmlns:a16="http://schemas.microsoft.com/office/drawing/2014/main" id="{F536E6D8-033A-B50E-D8C0-2F33E2E70EF8}"/>
              </a:ext>
            </a:extLst>
          </p:cNvPr>
          <p:cNvSpPr>
            <a:spLocks noGrp="1"/>
          </p:cNvSpPr>
          <p:nvPr>
            <p:ph idx="1"/>
          </p:nvPr>
        </p:nvSpPr>
        <p:spPr>
          <a:xfrm>
            <a:off x="838199" y="1825624"/>
            <a:ext cx="11037426" cy="5032375"/>
          </a:xfrm>
        </p:spPr>
        <p:txBody>
          <a:bodyPr>
            <a:normAutofit/>
          </a:bodyPr>
          <a:lstStyle/>
          <a:p>
            <a:r>
              <a:rPr lang="en-US" dirty="0"/>
              <a:t>Alice and Berk are throwing rocks at windows (don’t try this at home).</a:t>
            </a:r>
          </a:p>
          <a:p>
            <a:endParaRPr lang="en-US" dirty="0"/>
          </a:p>
          <a:p>
            <a:endParaRPr lang="en-US" dirty="0"/>
          </a:p>
          <a:p>
            <a:endParaRPr lang="en-US" dirty="0"/>
          </a:p>
          <a:p>
            <a:endParaRPr lang="en-US" dirty="0"/>
          </a:p>
          <a:p>
            <a:r>
              <a:rPr lang="en-US" dirty="0"/>
              <a:t>Neither threw the rock</a:t>
            </a:r>
          </a:p>
          <a:p>
            <a:r>
              <a:rPr lang="en-US" i="1" dirty="0">
                <a:solidFill>
                  <a:schemeClr val="accent1"/>
                </a:solidFill>
              </a:rPr>
              <a:t>or</a:t>
            </a:r>
            <a:r>
              <a:rPr lang="en-US" dirty="0"/>
              <a:t> Alice threw but missed</a:t>
            </a:r>
          </a:p>
          <a:p>
            <a:endParaRPr lang="en-US" dirty="0"/>
          </a:p>
        </p:txBody>
      </p:sp>
      <p:grpSp>
        <p:nvGrpSpPr>
          <p:cNvPr id="10" name="Group 9">
            <a:extLst>
              <a:ext uri="{FF2B5EF4-FFF2-40B4-BE49-F238E27FC236}">
                <a16:creationId xmlns:a16="http://schemas.microsoft.com/office/drawing/2014/main" id="{B226C18B-B9A6-1FCE-8EC6-F5FC2C4ED9D6}"/>
              </a:ext>
            </a:extLst>
          </p:cNvPr>
          <p:cNvGrpSpPr/>
          <p:nvPr/>
        </p:nvGrpSpPr>
        <p:grpSpPr>
          <a:xfrm>
            <a:off x="3462530" y="2377446"/>
            <a:ext cx="2894382" cy="1623848"/>
            <a:chOff x="2502856" y="2434198"/>
            <a:chExt cx="2894382" cy="1623848"/>
          </a:xfrm>
        </p:grpSpPr>
        <p:pic>
          <p:nvPicPr>
            <p:cNvPr id="4" name="Picture 3">
              <a:extLst>
                <a:ext uri="{FF2B5EF4-FFF2-40B4-BE49-F238E27FC236}">
                  <a16:creationId xmlns:a16="http://schemas.microsoft.com/office/drawing/2014/main" id="{8938237B-03D7-9956-F545-E35AEB28A29C}"/>
                </a:ext>
              </a:extLst>
            </p:cNvPr>
            <p:cNvPicPr>
              <a:picLocks noChangeAspect="1"/>
            </p:cNvPicPr>
            <p:nvPr/>
          </p:nvPicPr>
          <p:blipFill>
            <a:blip r:embed="rId3"/>
            <a:stretch>
              <a:fillRect/>
            </a:stretch>
          </p:blipFill>
          <p:spPr>
            <a:xfrm>
              <a:off x="2502856" y="2434198"/>
              <a:ext cx="1082565" cy="1623848"/>
            </a:xfrm>
            <a:prstGeom prst="rect">
              <a:avLst/>
            </a:prstGeom>
          </p:spPr>
        </p:pic>
        <p:pic>
          <p:nvPicPr>
            <p:cNvPr id="4098" name="Picture 2" descr="Artificial Landscape Rocks">
              <a:extLst>
                <a:ext uri="{FF2B5EF4-FFF2-40B4-BE49-F238E27FC236}">
                  <a16:creationId xmlns:a16="http://schemas.microsoft.com/office/drawing/2014/main" id="{39D2FAE0-703B-1A52-384E-1A414B7E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C9200-0C21-6338-81C2-304D0C56A983}"/>
                </a:ext>
              </a:extLst>
            </p:cNvPr>
            <p:cNvPicPr>
              <a:picLocks noChangeAspect="1"/>
            </p:cNvPicPr>
            <p:nvPr/>
          </p:nvPicPr>
          <p:blipFill>
            <a:blip r:embed="rId5"/>
            <a:stretch>
              <a:fillRect/>
            </a:stretch>
          </p:blipFill>
          <p:spPr>
            <a:xfrm>
              <a:off x="4244588" y="2492004"/>
              <a:ext cx="1005489" cy="1508234"/>
            </a:xfrm>
            <a:prstGeom prst="rect">
              <a:avLst/>
            </a:prstGeom>
          </p:spPr>
        </p:pic>
        <p:pic>
          <p:nvPicPr>
            <p:cNvPr id="6" name="Picture 2" descr="Artificial Landscape Rocks">
              <a:extLst>
                <a:ext uri="{FF2B5EF4-FFF2-40B4-BE49-F238E27FC236}">
                  <a16:creationId xmlns:a16="http://schemas.microsoft.com/office/drawing/2014/main" id="{C7C84A38-6EE5-499F-F46F-85FE0399D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DD10DF2-0D42-1244-ABEE-DC83C273EA95}"/>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2" name="TextBox 11">
            <a:extLst>
              <a:ext uri="{FF2B5EF4-FFF2-40B4-BE49-F238E27FC236}">
                <a16:creationId xmlns:a16="http://schemas.microsoft.com/office/drawing/2014/main" id="{673BDEF1-219F-2A2F-A06E-06781538F88C}"/>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sp>
        <p:nvSpPr>
          <p:cNvPr id="13" name="TextBox 12">
            <a:extLst>
              <a:ext uri="{FF2B5EF4-FFF2-40B4-BE49-F238E27FC236}">
                <a16:creationId xmlns:a16="http://schemas.microsoft.com/office/drawing/2014/main" id="{1D8530E6-7940-1821-DCE4-D6C52B8B7FC0}"/>
              </a:ext>
            </a:extLst>
          </p:cNvPr>
          <p:cNvSpPr txBox="1"/>
          <p:nvPr/>
        </p:nvSpPr>
        <p:spPr>
          <a:xfrm>
            <a:off x="274037" y="5947516"/>
            <a:ext cx="8542116" cy="523220"/>
          </a:xfrm>
          <a:prstGeom prst="rect">
            <a:avLst/>
          </a:prstGeom>
          <a:noFill/>
        </p:spPr>
        <p:txBody>
          <a:bodyPr wrap="square" rtlCol="0">
            <a:spAutoFit/>
          </a:bodyPr>
          <a:lstStyle/>
          <a:p>
            <a:pPr algn="r"/>
            <a:r>
              <a:rPr lang="en-US" sz="2800" dirty="0">
                <a:solidFill>
                  <a:schemeClr val="accent2"/>
                </a:solidFill>
              </a:rPr>
              <a:t>Did Alice </a:t>
            </a:r>
            <a:r>
              <a:rPr lang="en-US" sz="2800" b="1" dirty="0">
                <a:solidFill>
                  <a:schemeClr val="accent2"/>
                </a:solidFill>
              </a:rPr>
              <a:t>cause</a:t>
            </a:r>
            <a:r>
              <a:rPr lang="en-US" sz="2800" dirty="0">
                <a:solidFill>
                  <a:schemeClr val="accent2"/>
                </a:solidFill>
              </a:rPr>
              <a:t> the window </a:t>
            </a:r>
            <a:r>
              <a:rPr lang="en-US" sz="2800" i="1" dirty="0">
                <a:solidFill>
                  <a:schemeClr val="accent2"/>
                </a:solidFill>
              </a:rPr>
              <a:t>not</a:t>
            </a:r>
            <a:r>
              <a:rPr lang="en-US" sz="2800" dirty="0">
                <a:solidFill>
                  <a:schemeClr val="accent2"/>
                </a:solidFill>
              </a:rPr>
              <a:t> to break?</a:t>
            </a:r>
          </a:p>
        </p:txBody>
      </p:sp>
    </p:spTree>
    <p:extLst>
      <p:ext uri="{BB962C8B-B14F-4D97-AF65-F5344CB8AC3E}">
        <p14:creationId xmlns:p14="http://schemas.microsoft.com/office/powerpoint/2010/main" val="85529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types of windows">
            <a:extLst>
              <a:ext uri="{FF2B5EF4-FFF2-40B4-BE49-F238E27FC236}">
                <a16:creationId xmlns:a16="http://schemas.microsoft.com/office/drawing/2014/main" id="{FDA2B01C-E819-E6D6-C1B3-2DAF3A4D4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5F5DF3-7C91-ADFD-A01C-1EAF4FA59174}"/>
              </a:ext>
            </a:extLst>
          </p:cNvPr>
          <p:cNvSpPr>
            <a:spLocks noGrp="1"/>
          </p:cNvSpPr>
          <p:nvPr>
            <p:ph type="title"/>
          </p:nvPr>
        </p:nvSpPr>
        <p:spPr/>
        <p:txBody>
          <a:bodyPr/>
          <a:lstStyle/>
          <a:p>
            <a:r>
              <a:rPr lang="en-US" dirty="0"/>
              <a:t>Issues?</a:t>
            </a:r>
            <a:br>
              <a:rPr lang="en-US" dirty="0"/>
            </a:br>
            <a:r>
              <a:rPr lang="en-US" sz="2800" dirty="0"/>
              <a:t>Lots of things are required</a:t>
            </a:r>
            <a:endParaRPr lang="en-US" dirty="0"/>
          </a:p>
        </p:txBody>
      </p:sp>
      <p:sp>
        <p:nvSpPr>
          <p:cNvPr id="3" name="Content Placeholder 2">
            <a:extLst>
              <a:ext uri="{FF2B5EF4-FFF2-40B4-BE49-F238E27FC236}">
                <a16:creationId xmlns:a16="http://schemas.microsoft.com/office/drawing/2014/main" id="{F536E6D8-033A-B50E-D8C0-2F33E2E70EF8}"/>
              </a:ext>
            </a:extLst>
          </p:cNvPr>
          <p:cNvSpPr>
            <a:spLocks noGrp="1"/>
          </p:cNvSpPr>
          <p:nvPr>
            <p:ph idx="1"/>
          </p:nvPr>
        </p:nvSpPr>
        <p:spPr>
          <a:xfrm>
            <a:off x="838199" y="1825624"/>
            <a:ext cx="11037426" cy="5032375"/>
          </a:xfrm>
        </p:spPr>
        <p:txBody>
          <a:bodyPr>
            <a:normAutofit/>
          </a:bodyPr>
          <a:lstStyle/>
          <a:p>
            <a:r>
              <a:rPr lang="en-US" dirty="0"/>
              <a:t>Alice and Berk are throwing rocks at windows (don’t try this at home).</a:t>
            </a:r>
          </a:p>
          <a:p>
            <a:endParaRPr lang="en-US" dirty="0"/>
          </a:p>
          <a:p>
            <a:endParaRPr lang="en-US" dirty="0"/>
          </a:p>
          <a:p>
            <a:endParaRPr lang="en-US" dirty="0"/>
          </a:p>
          <a:p>
            <a:endParaRPr lang="en-US" dirty="0"/>
          </a:p>
          <a:p>
            <a:r>
              <a:rPr lang="en-US" dirty="0"/>
              <a:t>Alice threw the rock and broke the window</a:t>
            </a:r>
          </a:p>
          <a:p>
            <a:r>
              <a:rPr lang="en-US" dirty="0"/>
              <a:t>If Alice’s parents hadn’t met at a school dance in 1990, Alice wouldn’t have been born, and would not have broken the window.</a:t>
            </a:r>
          </a:p>
          <a:p>
            <a:endParaRPr lang="en-US" dirty="0"/>
          </a:p>
        </p:txBody>
      </p:sp>
      <p:grpSp>
        <p:nvGrpSpPr>
          <p:cNvPr id="10" name="Group 9">
            <a:extLst>
              <a:ext uri="{FF2B5EF4-FFF2-40B4-BE49-F238E27FC236}">
                <a16:creationId xmlns:a16="http://schemas.microsoft.com/office/drawing/2014/main" id="{B226C18B-B9A6-1FCE-8EC6-F5FC2C4ED9D6}"/>
              </a:ext>
            </a:extLst>
          </p:cNvPr>
          <p:cNvGrpSpPr/>
          <p:nvPr/>
        </p:nvGrpSpPr>
        <p:grpSpPr>
          <a:xfrm>
            <a:off x="3462530" y="2377446"/>
            <a:ext cx="2894382" cy="1623848"/>
            <a:chOff x="2502856" y="2434198"/>
            <a:chExt cx="2894382" cy="1623848"/>
          </a:xfrm>
        </p:grpSpPr>
        <p:pic>
          <p:nvPicPr>
            <p:cNvPr id="4" name="Picture 3">
              <a:extLst>
                <a:ext uri="{FF2B5EF4-FFF2-40B4-BE49-F238E27FC236}">
                  <a16:creationId xmlns:a16="http://schemas.microsoft.com/office/drawing/2014/main" id="{8938237B-03D7-9956-F545-E35AEB28A29C}"/>
                </a:ext>
              </a:extLst>
            </p:cNvPr>
            <p:cNvPicPr>
              <a:picLocks noChangeAspect="1"/>
            </p:cNvPicPr>
            <p:nvPr/>
          </p:nvPicPr>
          <p:blipFill>
            <a:blip r:embed="rId3"/>
            <a:stretch>
              <a:fillRect/>
            </a:stretch>
          </p:blipFill>
          <p:spPr>
            <a:xfrm>
              <a:off x="2502856" y="2434198"/>
              <a:ext cx="1082565" cy="1623848"/>
            </a:xfrm>
            <a:prstGeom prst="rect">
              <a:avLst/>
            </a:prstGeom>
          </p:spPr>
        </p:pic>
        <p:pic>
          <p:nvPicPr>
            <p:cNvPr id="4098" name="Picture 2" descr="Artificial Landscape Rocks">
              <a:extLst>
                <a:ext uri="{FF2B5EF4-FFF2-40B4-BE49-F238E27FC236}">
                  <a16:creationId xmlns:a16="http://schemas.microsoft.com/office/drawing/2014/main" id="{39D2FAE0-703B-1A52-384E-1A414B7E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C9200-0C21-6338-81C2-304D0C56A983}"/>
                </a:ext>
              </a:extLst>
            </p:cNvPr>
            <p:cNvPicPr>
              <a:picLocks noChangeAspect="1"/>
            </p:cNvPicPr>
            <p:nvPr/>
          </p:nvPicPr>
          <p:blipFill>
            <a:blip r:embed="rId5"/>
            <a:stretch>
              <a:fillRect/>
            </a:stretch>
          </p:blipFill>
          <p:spPr>
            <a:xfrm>
              <a:off x="4244588" y="2492004"/>
              <a:ext cx="1005489" cy="1508234"/>
            </a:xfrm>
            <a:prstGeom prst="rect">
              <a:avLst/>
            </a:prstGeom>
          </p:spPr>
        </p:pic>
        <p:pic>
          <p:nvPicPr>
            <p:cNvPr id="6" name="Picture 2" descr="Artificial Landscape Rocks">
              <a:extLst>
                <a:ext uri="{FF2B5EF4-FFF2-40B4-BE49-F238E27FC236}">
                  <a16:creationId xmlns:a16="http://schemas.microsoft.com/office/drawing/2014/main" id="{C7C84A38-6EE5-499F-F46F-85FE0399D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DD10DF2-0D42-1244-ABEE-DC83C273EA95}"/>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2" name="TextBox 11">
            <a:extLst>
              <a:ext uri="{FF2B5EF4-FFF2-40B4-BE49-F238E27FC236}">
                <a16:creationId xmlns:a16="http://schemas.microsoft.com/office/drawing/2014/main" id="{673BDEF1-219F-2A2F-A06E-06781538F88C}"/>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sp>
        <p:nvSpPr>
          <p:cNvPr id="13" name="TextBox 12">
            <a:extLst>
              <a:ext uri="{FF2B5EF4-FFF2-40B4-BE49-F238E27FC236}">
                <a16:creationId xmlns:a16="http://schemas.microsoft.com/office/drawing/2014/main" id="{1D8530E6-7940-1821-DCE4-D6C52B8B7FC0}"/>
              </a:ext>
            </a:extLst>
          </p:cNvPr>
          <p:cNvSpPr txBox="1"/>
          <p:nvPr/>
        </p:nvSpPr>
        <p:spPr>
          <a:xfrm>
            <a:off x="1950712" y="5947516"/>
            <a:ext cx="8542116" cy="523220"/>
          </a:xfrm>
          <a:prstGeom prst="rect">
            <a:avLst/>
          </a:prstGeom>
          <a:noFill/>
        </p:spPr>
        <p:txBody>
          <a:bodyPr wrap="square" rtlCol="0">
            <a:spAutoFit/>
          </a:bodyPr>
          <a:lstStyle/>
          <a:p>
            <a:pPr algn="r"/>
            <a:r>
              <a:rPr lang="en-US" sz="2800" dirty="0">
                <a:solidFill>
                  <a:schemeClr val="accent2"/>
                </a:solidFill>
              </a:rPr>
              <a:t>Did the school dance in 1990 </a:t>
            </a:r>
            <a:r>
              <a:rPr lang="en-US" sz="2800" b="1" dirty="0">
                <a:solidFill>
                  <a:schemeClr val="accent2"/>
                </a:solidFill>
              </a:rPr>
              <a:t>cause</a:t>
            </a:r>
            <a:r>
              <a:rPr lang="en-US" sz="2800" dirty="0">
                <a:solidFill>
                  <a:schemeClr val="accent2"/>
                </a:solidFill>
              </a:rPr>
              <a:t> the window to break?</a:t>
            </a:r>
          </a:p>
        </p:txBody>
      </p:sp>
    </p:spTree>
    <p:extLst>
      <p:ext uri="{BB962C8B-B14F-4D97-AF65-F5344CB8AC3E}">
        <p14:creationId xmlns:p14="http://schemas.microsoft.com/office/powerpoint/2010/main" val="90855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types of windows">
            <a:extLst>
              <a:ext uri="{FF2B5EF4-FFF2-40B4-BE49-F238E27FC236}">
                <a16:creationId xmlns:a16="http://schemas.microsoft.com/office/drawing/2014/main" id="{FDA2B01C-E819-E6D6-C1B3-2DAF3A4D4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5F5DF3-7C91-ADFD-A01C-1EAF4FA59174}"/>
              </a:ext>
            </a:extLst>
          </p:cNvPr>
          <p:cNvSpPr>
            <a:spLocks noGrp="1"/>
          </p:cNvSpPr>
          <p:nvPr>
            <p:ph type="title"/>
          </p:nvPr>
        </p:nvSpPr>
        <p:spPr/>
        <p:txBody>
          <a:bodyPr/>
          <a:lstStyle/>
          <a:p>
            <a:r>
              <a:rPr lang="en-US" dirty="0"/>
              <a:t>Issues?</a:t>
            </a:r>
            <a:br>
              <a:rPr lang="en-US" dirty="0"/>
            </a:br>
            <a:r>
              <a:rPr lang="en-US" sz="2800" dirty="0"/>
              <a:t>Lots of things are required</a:t>
            </a:r>
            <a:endParaRPr lang="en-US" dirty="0"/>
          </a:p>
        </p:txBody>
      </p:sp>
      <p:sp>
        <p:nvSpPr>
          <p:cNvPr id="3" name="Content Placeholder 2">
            <a:extLst>
              <a:ext uri="{FF2B5EF4-FFF2-40B4-BE49-F238E27FC236}">
                <a16:creationId xmlns:a16="http://schemas.microsoft.com/office/drawing/2014/main" id="{F536E6D8-033A-B50E-D8C0-2F33E2E70EF8}"/>
              </a:ext>
            </a:extLst>
          </p:cNvPr>
          <p:cNvSpPr>
            <a:spLocks noGrp="1"/>
          </p:cNvSpPr>
          <p:nvPr>
            <p:ph idx="1"/>
          </p:nvPr>
        </p:nvSpPr>
        <p:spPr>
          <a:xfrm>
            <a:off x="838199" y="1825624"/>
            <a:ext cx="11037426" cy="5032375"/>
          </a:xfrm>
        </p:spPr>
        <p:txBody>
          <a:bodyPr>
            <a:normAutofit/>
          </a:bodyPr>
          <a:lstStyle/>
          <a:p>
            <a:r>
              <a:rPr lang="en-US" dirty="0"/>
              <a:t>Alice and Berk are throwing rocks at windows (don’t try this at home).</a:t>
            </a:r>
          </a:p>
          <a:p>
            <a:endParaRPr lang="en-US" dirty="0"/>
          </a:p>
          <a:p>
            <a:endParaRPr lang="en-US" dirty="0"/>
          </a:p>
          <a:p>
            <a:endParaRPr lang="en-US" dirty="0"/>
          </a:p>
          <a:p>
            <a:endParaRPr lang="en-US" dirty="0"/>
          </a:p>
          <a:p>
            <a:r>
              <a:rPr lang="en-US" dirty="0"/>
              <a:t>Alice threw the rock and broke the window</a:t>
            </a:r>
          </a:p>
          <a:p>
            <a:r>
              <a:rPr lang="en-US" dirty="0"/>
              <a:t>If there weren’t oxygen on earth, Alice wouldn’t be alive to break the window.</a:t>
            </a:r>
          </a:p>
          <a:p>
            <a:endParaRPr lang="en-US" dirty="0"/>
          </a:p>
        </p:txBody>
      </p:sp>
      <p:grpSp>
        <p:nvGrpSpPr>
          <p:cNvPr id="10" name="Group 9">
            <a:extLst>
              <a:ext uri="{FF2B5EF4-FFF2-40B4-BE49-F238E27FC236}">
                <a16:creationId xmlns:a16="http://schemas.microsoft.com/office/drawing/2014/main" id="{B226C18B-B9A6-1FCE-8EC6-F5FC2C4ED9D6}"/>
              </a:ext>
            </a:extLst>
          </p:cNvPr>
          <p:cNvGrpSpPr/>
          <p:nvPr/>
        </p:nvGrpSpPr>
        <p:grpSpPr>
          <a:xfrm>
            <a:off x="3462530" y="2377446"/>
            <a:ext cx="2894382" cy="1623848"/>
            <a:chOff x="2502856" y="2434198"/>
            <a:chExt cx="2894382" cy="1623848"/>
          </a:xfrm>
        </p:grpSpPr>
        <p:pic>
          <p:nvPicPr>
            <p:cNvPr id="4" name="Picture 3">
              <a:extLst>
                <a:ext uri="{FF2B5EF4-FFF2-40B4-BE49-F238E27FC236}">
                  <a16:creationId xmlns:a16="http://schemas.microsoft.com/office/drawing/2014/main" id="{8938237B-03D7-9956-F545-E35AEB28A29C}"/>
                </a:ext>
              </a:extLst>
            </p:cNvPr>
            <p:cNvPicPr>
              <a:picLocks noChangeAspect="1"/>
            </p:cNvPicPr>
            <p:nvPr/>
          </p:nvPicPr>
          <p:blipFill>
            <a:blip r:embed="rId3"/>
            <a:stretch>
              <a:fillRect/>
            </a:stretch>
          </p:blipFill>
          <p:spPr>
            <a:xfrm>
              <a:off x="2502856" y="2434198"/>
              <a:ext cx="1082565" cy="1623848"/>
            </a:xfrm>
            <a:prstGeom prst="rect">
              <a:avLst/>
            </a:prstGeom>
          </p:spPr>
        </p:pic>
        <p:pic>
          <p:nvPicPr>
            <p:cNvPr id="4098" name="Picture 2" descr="Artificial Landscape Rocks">
              <a:extLst>
                <a:ext uri="{FF2B5EF4-FFF2-40B4-BE49-F238E27FC236}">
                  <a16:creationId xmlns:a16="http://schemas.microsoft.com/office/drawing/2014/main" id="{39D2FAE0-703B-1A52-384E-1A414B7E1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C9200-0C21-6338-81C2-304D0C56A983}"/>
                </a:ext>
              </a:extLst>
            </p:cNvPr>
            <p:cNvPicPr>
              <a:picLocks noChangeAspect="1"/>
            </p:cNvPicPr>
            <p:nvPr/>
          </p:nvPicPr>
          <p:blipFill>
            <a:blip r:embed="rId5"/>
            <a:stretch>
              <a:fillRect/>
            </a:stretch>
          </p:blipFill>
          <p:spPr>
            <a:xfrm>
              <a:off x="4244588" y="2492004"/>
              <a:ext cx="1005489" cy="1508234"/>
            </a:xfrm>
            <a:prstGeom prst="rect">
              <a:avLst/>
            </a:prstGeom>
          </p:spPr>
        </p:pic>
        <p:pic>
          <p:nvPicPr>
            <p:cNvPr id="6" name="Picture 2" descr="Artificial Landscape Rocks">
              <a:extLst>
                <a:ext uri="{FF2B5EF4-FFF2-40B4-BE49-F238E27FC236}">
                  <a16:creationId xmlns:a16="http://schemas.microsoft.com/office/drawing/2014/main" id="{C7C84A38-6EE5-499F-F46F-85FE0399D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0DD10DF2-0D42-1244-ABEE-DC83C273EA95}"/>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2" name="TextBox 11">
            <a:extLst>
              <a:ext uri="{FF2B5EF4-FFF2-40B4-BE49-F238E27FC236}">
                <a16:creationId xmlns:a16="http://schemas.microsoft.com/office/drawing/2014/main" id="{673BDEF1-219F-2A2F-A06E-06781538F88C}"/>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sp>
        <p:nvSpPr>
          <p:cNvPr id="13" name="TextBox 12">
            <a:extLst>
              <a:ext uri="{FF2B5EF4-FFF2-40B4-BE49-F238E27FC236}">
                <a16:creationId xmlns:a16="http://schemas.microsoft.com/office/drawing/2014/main" id="{1D8530E6-7940-1821-DCE4-D6C52B8B7FC0}"/>
              </a:ext>
            </a:extLst>
          </p:cNvPr>
          <p:cNvSpPr txBox="1"/>
          <p:nvPr/>
        </p:nvSpPr>
        <p:spPr>
          <a:xfrm>
            <a:off x="1965385" y="5947516"/>
            <a:ext cx="8542116" cy="523220"/>
          </a:xfrm>
          <a:prstGeom prst="rect">
            <a:avLst/>
          </a:prstGeom>
          <a:noFill/>
        </p:spPr>
        <p:txBody>
          <a:bodyPr wrap="square" rtlCol="0">
            <a:spAutoFit/>
          </a:bodyPr>
          <a:lstStyle/>
          <a:p>
            <a:pPr algn="ctr"/>
            <a:r>
              <a:rPr lang="en-US" sz="2800" dirty="0">
                <a:solidFill>
                  <a:schemeClr val="accent2"/>
                </a:solidFill>
              </a:rPr>
              <a:t>Did oxygen </a:t>
            </a:r>
            <a:r>
              <a:rPr lang="en-US" sz="2800" b="1" dirty="0">
                <a:solidFill>
                  <a:schemeClr val="accent2"/>
                </a:solidFill>
              </a:rPr>
              <a:t>cause</a:t>
            </a:r>
            <a:r>
              <a:rPr lang="en-US" sz="2800" dirty="0">
                <a:solidFill>
                  <a:schemeClr val="accent2"/>
                </a:solidFill>
              </a:rPr>
              <a:t> the window to break?</a:t>
            </a:r>
          </a:p>
        </p:txBody>
      </p:sp>
    </p:spTree>
    <p:extLst>
      <p:ext uri="{BB962C8B-B14F-4D97-AF65-F5344CB8AC3E}">
        <p14:creationId xmlns:p14="http://schemas.microsoft.com/office/powerpoint/2010/main" val="5759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13A2-197B-F7B3-3583-3284011B7786}"/>
              </a:ext>
            </a:extLst>
          </p:cNvPr>
          <p:cNvSpPr>
            <a:spLocks noGrp="1"/>
          </p:cNvSpPr>
          <p:nvPr>
            <p:ph type="title"/>
          </p:nvPr>
        </p:nvSpPr>
        <p:spPr/>
        <p:txBody>
          <a:bodyPr/>
          <a:lstStyle/>
          <a:p>
            <a:r>
              <a:rPr lang="en-US" dirty="0"/>
              <a:t>Hi!  I’m Isaac!</a:t>
            </a:r>
          </a:p>
        </p:txBody>
      </p:sp>
      <p:sp>
        <p:nvSpPr>
          <p:cNvPr id="3" name="Content Placeholder 2">
            <a:extLst>
              <a:ext uri="{FF2B5EF4-FFF2-40B4-BE49-F238E27FC236}">
                <a16:creationId xmlns:a16="http://schemas.microsoft.com/office/drawing/2014/main" id="{B675786D-BF89-776E-33B4-078B3FC0C1E1}"/>
              </a:ext>
            </a:extLst>
          </p:cNvPr>
          <p:cNvSpPr>
            <a:spLocks noGrp="1"/>
          </p:cNvSpPr>
          <p:nvPr>
            <p:ph idx="1"/>
          </p:nvPr>
        </p:nvSpPr>
        <p:spPr/>
        <p:txBody>
          <a:bodyPr/>
          <a:lstStyle/>
          <a:p>
            <a:r>
              <a:rPr lang="en-US" dirty="0"/>
              <a:t>Some academic interests:</a:t>
            </a:r>
          </a:p>
          <a:p>
            <a:pPr lvl="1"/>
            <a:r>
              <a:rPr lang="en-US" dirty="0">
                <a:solidFill>
                  <a:schemeClr val="accent1"/>
                </a:solidFill>
              </a:rPr>
              <a:t>Labor economics</a:t>
            </a:r>
          </a:p>
          <a:p>
            <a:pPr lvl="1"/>
            <a:r>
              <a:rPr lang="en-US" dirty="0">
                <a:solidFill>
                  <a:schemeClr val="accent1"/>
                </a:solidFill>
              </a:rPr>
              <a:t>Interested in the functioning of labor markets and related empirical methods</a:t>
            </a:r>
          </a:p>
          <a:p>
            <a:pPr lvl="1"/>
            <a:r>
              <a:rPr lang="en-US" dirty="0">
                <a:solidFill>
                  <a:schemeClr val="accent1"/>
                </a:solidFill>
              </a:rPr>
              <a:t>I’ve worked on questions about:</a:t>
            </a:r>
          </a:p>
          <a:p>
            <a:pPr lvl="2"/>
            <a:r>
              <a:rPr lang="en-US" dirty="0">
                <a:solidFill>
                  <a:schemeClr val="accent1"/>
                </a:solidFill>
              </a:rPr>
              <a:t>Minimum wages</a:t>
            </a:r>
          </a:p>
          <a:p>
            <a:pPr lvl="2"/>
            <a:r>
              <a:rPr lang="en-US" dirty="0">
                <a:solidFill>
                  <a:schemeClr val="accent1"/>
                </a:solidFill>
              </a:rPr>
              <a:t>Non-wage amenities</a:t>
            </a:r>
          </a:p>
          <a:p>
            <a:pPr lvl="2"/>
            <a:r>
              <a:rPr lang="en-US" dirty="0">
                <a:solidFill>
                  <a:schemeClr val="accent1"/>
                </a:solidFill>
              </a:rPr>
              <a:t>Equity in labor markets</a:t>
            </a:r>
          </a:p>
          <a:p>
            <a:pPr lvl="2"/>
            <a:r>
              <a:rPr lang="en-US" dirty="0">
                <a:solidFill>
                  <a:schemeClr val="accent1"/>
                </a:solidFill>
              </a:rPr>
              <a:t>...</a:t>
            </a:r>
          </a:p>
          <a:p>
            <a:r>
              <a:rPr lang="en-US" dirty="0"/>
              <a:t>Some non-academic interests:</a:t>
            </a:r>
          </a:p>
          <a:p>
            <a:pPr lvl="1"/>
            <a:r>
              <a:rPr lang="en-US" dirty="0">
                <a:solidFill>
                  <a:schemeClr val="accent1"/>
                </a:solidFill>
              </a:rPr>
              <a:t>Running</a:t>
            </a:r>
          </a:p>
          <a:p>
            <a:pPr lvl="1"/>
            <a:r>
              <a:rPr lang="en-US" dirty="0">
                <a:solidFill>
                  <a:schemeClr val="accent1"/>
                </a:solidFill>
              </a:rPr>
              <a:t>Wasting time online</a:t>
            </a:r>
          </a:p>
        </p:txBody>
      </p:sp>
    </p:spTree>
    <p:extLst>
      <p:ext uri="{BB962C8B-B14F-4D97-AF65-F5344CB8AC3E}">
        <p14:creationId xmlns:p14="http://schemas.microsoft.com/office/powerpoint/2010/main" val="1778198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52B8-17B1-DC4D-1FA5-B9EB65434247}"/>
              </a:ext>
            </a:extLst>
          </p:cNvPr>
          <p:cNvSpPr>
            <a:spLocks noGrp="1"/>
          </p:cNvSpPr>
          <p:nvPr>
            <p:ph type="title"/>
          </p:nvPr>
        </p:nvSpPr>
        <p:spPr/>
        <p:txBody>
          <a:bodyPr/>
          <a:lstStyle/>
          <a:p>
            <a:r>
              <a:rPr lang="en-US" dirty="0"/>
              <a:t>Issues?</a:t>
            </a:r>
            <a:br>
              <a:rPr lang="en-US" dirty="0"/>
            </a:br>
            <a:r>
              <a:rPr lang="en-US" sz="2400" dirty="0"/>
              <a:t>Probabilistic relationships</a:t>
            </a:r>
            <a:endParaRPr lang="en-US" dirty="0"/>
          </a:p>
        </p:txBody>
      </p:sp>
      <p:pic>
        <p:nvPicPr>
          <p:cNvPr id="4" name="Picture 12" descr="types of windows">
            <a:extLst>
              <a:ext uri="{FF2B5EF4-FFF2-40B4-BE49-F238E27FC236}">
                <a16:creationId xmlns:a16="http://schemas.microsoft.com/office/drawing/2014/main" id="{5544DA45-5927-E123-2985-CB881315C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418917" y="2429595"/>
            <a:ext cx="1819412" cy="267636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19CBBD2-966B-5847-9150-C54A954C3B3F}"/>
              </a:ext>
            </a:extLst>
          </p:cNvPr>
          <p:cNvSpPr txBox="1">
            <a:spLocks/>
          </p:cNvSpPr>
          <p:nvPr/>
        </p:nvSpPr>
        <p:spPr>
          <a:xfrm>
            <a:off x="838199" y="1825624"/>
            <a:ext cx="11037426"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Alice and Berk are throwing rocks at windows (don’t try this at home).</a:t>
            </a:r>
          </a:p>
          <a:p>
            <a:endParaRPr lang="en-US" dirty="0"/>
          </a:p>
          <a:p>
            <a:endParaRPr lang="en-US" dirty="0"/>
          </a:p>
          <a:p>
            <a:endParaRPr lang="en-US" dirty="0"/>
          </a:p>
          <a:p>
            <a:endParaRPr lang="en-US" dirty="0"/>
          </a:p>
          <a:p>
            <a:endParaRPr lang="en-US" dirty="0"/>
          </a:p>
        </p:txBody>
      </p:sp>
      <p:grpSp>
        <p:nvGrpSpPr>
          <p:cNvPr id="6" name="Group 5">
            <a:extLst>
              <a:ext uri="{FF2B5EF4-FFF2-40B4-BE49-F238E27FC236}">
                <a16:creationId xmlns:a16="http://schemas.microsoft.com/office/drawing/2014/main" id="{5020E621-E924-4952-3DED-A0CEB24A6E9D}"/>
              </a:ext>
            </a:extLst>
          </p:cNvPr>
          <p:cNvGrpSpPr/>
          <p:nvPr/>
        </p:nvGrpSpPr>
        <p:grpSpPr>
          <a:xfrm>
            <a:off x="3462530" y="2377446"/>
            <a:ext cx="2894382" cy="1623848"/>
            <a:chOff x="2502856" y="2434198"/>
            <a:chExt cx="2894382" cy="1623848"/>
          </a:xfrm>
        </p:grpSpPr>
        <p:pic>
          <p:nvPicPr>
            <p:cNvPr id="7" name="Picture 6">
              <a:extLst>
                <a:ext uri="{FF2B5EF4-FFF2-40B4-BE49-F238E27FC236}">
                  <a16:creationId xmlns:a16="http://schemas.microsoft.com/office/drawing/2014/main" id="{A736C8A5-BB44-8A37-AA48-625E9134AA8C}"/>
                </a:ext>
              </a:extLst>
            </p:cNvPr>
            <p:cNvPicPr>
              <a:picLocks noChangeAspect="1"/>
            </p:cNvPicPr>
            <p:nvPr/>
          </p:nvPicPr>
          <p:blipFill>
            <a:blip r:embed="rId3"/>
            <a:stretch>
              <a:fillRect/>
            </a:stretch>
          </p:blipFill>
          <p:spPr>
            <a:xfrm>
              <a:off x="2502856" y="2434198"/>
              <a:ext cx="1082565" cy="1623848"/>
            </a:xfrm>
            <a:prstGeom prst="rect">
              <a:avLst/>
            </a:prstGeom>
          </p:spPr>
        </p:pic>
        <p:pic>
          <p:nvPicPr>
            <p:cNvPr id="8" name="Picture 2" descr="Artificial Landscape Rocks">
              <a:extLst>
                <a:ext uri="{FF2B5EF4-FFF2-40B4-BE49-F238E27FC236}">
                  <a16:creationId xmlns:a16="http://schemas.microsoft.com/office/drawing/2014/main" id="{810D56F1-7FC8-B224-E2CC-5850CC91F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97" y="2974427"/>
              <a:ext cx="543389" cy="5433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EF94CBF-7905-78F5-E42C-DA0A55B75916}"/>
                </a:ext>
              </a:extLst>
            </p:cNvPr>
            <p:cNvPicPr>
              <a:picLocks noChangeAspect="1"/>
            </p:cNvPicPr>
            <p:nvPr/>
          </p:nvPicPr>
          <p:blipFill>
            <a:blip r:embed="rId5"/>
            <a:stretch>
              <a:fillRect/>
            </a:stretch>
          </p:blipFill>
          <p:spPr>
            <a:xfrm>
              <a:off x="4244588" y="2492004"/>
              <a:ext cx="1005489" cy="1508234"/>
            </a:xfrm>
            <a:prstGeom prst="rect">
              <a:avLst/>
            </a:prstGeom>
          </p:spPr>
        </p:pic>
        <p:pic>
          <p:nvPicPr>
            <p:cNvPr id="10" name="Picture 2" descr="Artificial Landscape Rocks">
              <a:extLst>
                <a:ext uri="{FF2B5EF4-FFF2-40B4-BE49-F238E27FC236}">
                  <a16:creationId xmlns:a16="http://schemas.microsoft.com/office/drawing/2014/main" id="{C46AD088-FE51-0382-AF75-F19B0D3FC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849" y="2945524"/>
              <a:ext cx="543389" cy="54338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F54F5B4D-F711-E0F0-EA7C-45700C0884E9}"/>
              </a:ext>
            </a:extLst>
          </p:cNvPr>
          <p:cNvSpPr txBox="1"/>
          <p:nvPr/>
        </p:nvSpPr>
        <p:spPr>
          <a:xfrm>
            <a:off x="3751728" y="3771846"/>
            <a:ext cx="1030146" cy="369332"/>
          </a:xfrm>
          <a:prstGeom prst="rect">
            <a:avLst/>
          </a:prstGeom>
          <a:noFill/>
        </p:spPr>
        <p:txBody>
          <a:bodyPr wrap="square" rtlCol="0">
            <a:spAutoFit/>
          </a:bodyPr>
          <a:lstStyle/>
          <a:p>
            <a:r>
              <a:rPr lang="en-US" dirty="0">
                <a:solidFill>
                  <a:schemeClr val="accent1"/>
                </a:solidFill>
              </a:rPr>
              <a:t>Alice</a:t>
            </a:r>
          </a:p>
        </p:txBody>
      </p:sp>
      <p:sp>
        <p:nvSpPr>
          <p:cNvPr id="12" name="TextBox 11">
            <a:extLst>
              <a:ext uri="{FF2B5EF4-FFF2-40B4-BE49-F238E27FC236}">
                <a16:creationId xmlns:a16="http://schemas.microsoft.com/office/drawing/2014/main" id="{820D9074-299B-69F6-011A-556123DF9766}"/>
              </a:ext>
            </a:extLst>
          </p:cNvPr>
          <p:cNvSpPr txBox="1"/>
          <p:nvPr/>
        </p:nvSpPr>
        <p:spPr>
          <a:xfrm>
            <a:off x="5441041" y="3772021"/>
            <a:ext cx="1030146" cy="369332"/>
          </a:xfrm>
          <a:prstGeom prst="rect">
            <a:avLst/>
          </a:prstGeom>
          <a:noFill/>
        </p:spPr>
        <p:txBody>
          <a:bodyPr wrap="square" rtlCol="0">
            <a:spAutoFit/>
          </a:bodyPr>
          <a:lstStyle/>
          <a:p>
            <a:r>
              <a:rPr lang="en-US" dirty="0">
                <a:solidFill>
                  <a:schemeClr val="accent1"/>
                </a:solidFill>
              </a:rPr>
              <a:t>Berk</a:t>
            </a:r>
          </a:p>
        </p:txBody>
      </p:sp>
      <p:sp>
        <p:nvSpPr>
          <p:cNvPr id="13" name="TextBox 12">
            <a:extLst>
              <a:ext uri="{FF2B5EF4-FFF2-40B4-BE49-F238E27FC236}">
                <a16:creationId xmlns:a16="http://schemas.microsoft.com/office/drawing/2014/main" id="{76CF3486-886E-8AFF-5DB4-AF4501C95EB9}"/>
              </a:ext>
            </a:extLst>
          </p:cNvPr>
          <p:cNvSpPr txBox="1"/>
          <p:nvPr/>
        </p:nvSpPr>
        <p:spPr>
          <a:xfrm>
            <a:off x="1824942" y="5758453"/>
            <a:ext cx="8542116" cy="954107"/>
          </a:xfrm>
          <a:prstGeom prst="rect">
            <a:avLst/>
          </a:prstGeom>
          <a:noFill/>
        </p:spPr>
        <p:txBody>
          <a:bodyPr wrap="square" rtlCol="0">
            <a:spAutoFit/>
          </a:bodyPr>
          <a:lstStyle/>
          <a:p>
            <a:pPr algn="ctr"/>
            <a:r>
              <a:rPr lang="en-US" sz="2800" dirty="0">
                <a:solidFill>
                  <a:schemeClr val="accent2"/>
                </a:solidFill>
              </a:rPr>
              <a:t>If the window breaks, did Alice </a:t>
            </a:r>
            <a:r>
              <a:rPr lang="en-US" sz="2800" b="1" dirty="0">
                <a:solidFill>
                  <a:schemeClr val="accent2"/>
                </a:solidFill>
              </a:rPr>
              <a:t>cause</a:t>
            </a:r>
            <a:r>
              <a:rPr lang="en-US" sz="2800" dirty="0">
                <a:solidFill>
                  <a:schemeClr val="accent2"/>
                </a:solidFill>
              </a:rPr>
              <a:t> it?</a:t>
            </a:r>
          </a:p>
          <a:p>
            <a:pPr algn="ctr"/>
            <a:r>
              <a:rPr lang="en-US" sz="2800" dirty="0">
                <a:solidFill>
                  <a:schemeClr val="accent2"/>
                </a:solidFill>
              </a:rPr>
              <a:t>If the window didn’t break, did Alice </a:t>
            </a:r>
            <a:r>
              <a:rPr lang="en-US" sz="2800" b="1" dirty="0">
                <a:solidFill>
                  <a:schemeClr val="accent2"/>
                </a:solidFill>
              </a:rPr>
              <a:t>cause</a:t>
            </a:r>
            <a:r>
              <a:rPr lang="en-US" sz="2800" dirty="0">
                <a:solidFill>
                  <a:schemeClr val="accent2"/>
                </a:solidFill>
              </a:rPr>
              <a:t> that?</a:t>
            </a:r>
          </a:p>
        </p:txBody>
      </p:sp>
      <p:sp>
        <p:nvSpPr>
          <p:cNvPr id="15" name="TextBox 14">
            <a:extLst>
              <a:ext uri="{FF2B5EF4-FFF2-40B4-BE49-F238E27FC236}">
                <a16:creationId xmlns:a16="http://schemas.microsoft.com/office/drawing/2014/main" id="{D7C6243C-BF03-C870-E568-A65A54C974AE}"/>
              </a:ext>
            </a:extLst>
          </p:cNvPr>
          <p:cNvSpPr txBox="1"/>
          <p:nvPr/>
        </p:nvSpPr>
        <p:spPr>
          <a:xfrm>
            <a:off x="843500" y="4397006"/>
            <a:ext cx="9851508" cy="1200329"/>
          </a:xfrm>
          <a:prstGeom prst="rect">
            <a:avLst/>
          </a:prstGeom>
          <a:noFill/>
        </p:spPr>
        <p:txBody>
          <a:bodyPr wrap="square">
            <a:spAutoFit/>
          </a:bodyPr>
          <a:lstStyle/>
          <a:p>
            <a:pPr marL="285750" indent="-285750">
              <a:buFont typeface="Arial" panose="020B0604020202020204" pitchFamily="34" charset="0"/>
              <a:buChar char="•"/>
            </a:pPr>
            <a:r>
              <a:rPr lang="en-US" sz="2400" dirty="0"/>
              <a:t>Alice aims and throws; there’s a 50% chance she’ll miss, and a 50% chance she will hit and break the window.</a:t>
            </a:r>
          </a:p>
          <a:p>
            <a:pPr marL="285750" indent="-285750">
              <a:buFont typeface="Arial" panose="020B0604020202020204" pitchFamily="34" charset="0"/>
              <a:buChar char="•"/>
            </a:pPr>
            <a:r>
              <a:rPr lang="en-US" sz="2400" dirty="0"/>
              <a:t>There’s a 25% chance that the window will spontaneously combust anyway.</a:t>
            </a:r>
          </a:p>
        </p:txBody>
      </p:sp>
    </p:spTree>
    <p:extLst>
      <p:ext uri="{BB962C8B-B14F-4D97-AF65-F5344CB8AC3E}">
        <p14:creationId xmlns:p14="http://schemas.microsoft.com/office/powerpoint/2010/main" val="34059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AC66-3ECB-AEDC-68A5-0A8CA235BB0D}"/>
              </a:ext>
            </a:extLst>
          </p:cNvPr>
          <p:cNvSpPr>
            <a:spLocks noGrp="1"/>
          </p:cNvSpPr>
          <p:nvPr>
            <p:ph type="title"/>
          </p:nvPr>
        </p:nvSpPr>
        <p:spPr/>
        <p:txBody>
          <a:bodyPr/>
          <a:lstStyle/>
          <a:p>
            <a:r>
              <a:rPr lang="en-US" dirty="0"/>
              <a:t>Pass</a:t>
            </a:r>
          </a:p>
        </p:txBody>
      </p:sp>
      <p:sp>
        <p:nvSpPr>
          <p:cNvPr id="3" name="Text Placeholder 2">
            <a:extLst>
              <a:ext uri="{FF2B5EF4-FFF2-40B4-BE49-F238E27FC236}">
                <a16:creationId xmlns:a16="http://schemas.microsoft.com/office/drawing/2014/main" id="{EC5EDE79-38B0-2328-C50F-5428074EB7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5823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A775-BA07-A49C-446D-A3CF5453612C}"/>
              </a:ext>
            </a:extLst>
          </p:cNvPr>
          <p:cNvSpPr>
            <a:spLocks noGrp="1"/>
          </p:cNvSpPr>
          <p:nvPr>
            <p:ph type="title"/>
          </p:nvPr>
        </p:nvSpPr>
        <p:spPr>
          <a:xfrm>
            <a:off x="284922" y="-158243"/>
            <a:ext cx="10515600" cy="1325563"/>
          </a:xfrm>
        </p:spPr>
        <p:txBody>
          <a:bodyPr/>
          <a:lstStyle/>
          <a:p>
            <a:r>
              <a:rPr lang="en-US" dirty="0"/>
              <a:t>Philosophical notions of “Pass”</a:t>
            </a:r>
          </a:p>
        </p:txBody>
      </p:sp>
      <p:grpSp>
        <p:nvGrpSpPr>
          <p:cNvPr id="7" name="Group 6">
            <a:extLst>
              <a:ext uri="{FF2B5EF4-FFF2-40B4-BE49-F238E27FC236}">
                <a16:creationId xmlns:a16="http://schemas.microsoft.com/office/drawing/2014/main" id="{8ABEA894-2CD0-699F-4263-E69521DEB0C5}"/>
              </a:ext>
            </a:extLst>
          </p:cNvPr>
          <p:cNvGrpSpPr/>
          <p:nvPr/>
        </p:nvGrpSpPr>
        <p:grpSpPr>
          <a:xfrm>
            <a:off x="517728" y="1631278"/>
            <a:ext cx="5845016" cy="1733377"/>
            <a:chOff x="494895" y="1629524"/>
            <a:chExt cx="5845016" cy="1733377"/>
          </a:xfrm>
        </p:grpSpPr>
        <p:pic>
          <p:nvPicPr>
            <p:cNvPr id="2050" name="Picture 2" descr="David Hume - Wikipedia">
              <a:extLst>
                <a:ext uri="{FF2B5EF4-FFF2-40B4-BE49-F238E27FC236}">
                  <a16:creationId xmlns:a16="http://schemas.microsoft.com/office/drawing/2014/main" id="{7A22A451-796F-4605-F61C-4BFEE3B9C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89882" y="1629524"/>
              <a:ext cx="1110676" cy="1361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84203D-A134-CDAD-74D7-CDEDDBF1412B}"/>
                </a:ext>
              </a:extLst>
            </p:cNvPr>
            <p:cNvSpPr txBox="1"/>
            <p:nvPr/>
          </p:nvSpPr>
          <p:spPr>
            <a:xfrm>
              <a:off x="494895" y="2993569"/>
              <a:ext cx="2100649" cy="369332"/>
            </a:xfrm>
            <a:prstGeom prst="rect">
              <a:avLst/>
            </a:prstGeom>
            <a:noFill/>
          </p:spPr>
          <p:txBody>
            <a:bodyPr wrap="square" rtlCol="0">
              <a:spAutoFit/>
            </a:bodyPr>
            <a:lstStyle/>
            <a:p>
              <a:pPr algn="ctr"/>
              <a:r>
                <a:rPr lang="en-US" dirty="0"/>
                <a:t>David Hume</a:t>
              </a:r>
            </a:p>
          </p:txBody>
        </p:sp>
        <p:sp>
          <p:nvSpPr>
            <p:cNvPr id="6" name="TextBox 5">
              <a:extLst>
                <a:ext uri="{FF2B5EF4-FFF2-40B4-BE49-F238E27FC236}">
                  <a16:creationId xmlns:a16="http://schemas.microsoft.com/office/drawing/2014/main" id="{FCAD2412-096F-7B92-C2EE-9E9C3C3A2A90}"/>
                </a:ext>
              </a:extLst>
            </p:cNvPr>
            <p:cNvSpPr txBox="1"/>
            <p:nvPr/>
          </p:nvSpPr>
          <p:spPr>
            <a:xfrm>
              <a:off x="2286895" y="1707385"/>
              <a:ext cx="4053016" cy="1015663"/>
            </a:xfrm>
            <a:prstGeom prst="rect">
              <a:avLst/>
            </a:prstGeom>
            <a:noFill/>
          </p:spPr>
          <p:txBody>
            <a:bodyPr wrap="square" rtlCol="0">
              <a:spAutoFit/>
            </a:bodyPr>
            <a:lstStyle/>
            <a:p>
              <a:r>
                <a:rPr lang="en-US" sz="2000" dirty="0">
                  <a:solidFill>
                    <a:schemeClr val="accent1"/>
                  </a:solidFill>
                </a:rPr>
                <a:t>“Causality” is just a word that </a:t>
              </a:r>
              <a:r>
                <a:rPr lang="en-US" sz="2000" b="1" dirty="0">
                  <a:solidFill>
                    <a:schemeClr val="accent1"/>
                  </a:solidFill>
                </a:rPr>
                <a:t>humans</a:t>
              </a:r>
              <a:r>
                <a:rPr lang="en-US" sz="2000" dirty="0">
                  <a:solidFill>
                    <a:schemeClr val="accent1"/>
                  </a:solidFill>
                </a:rPr>
                <a:t> use in order to describe regular patterns in data.  </a:t>
              </a:r>
            </a:p>
          </p:txBody>
        </p:sp>
      </p:grpSp>
      <p:grpSp>
        <p:nvGrpSpPr>
          <p:cNvPr id="8" name="Group 7">
            <a:extLst>
              <a:ext uri="{FF2B5EF4-FFF2-40B4-BE49-F238E27FC236}">
                <a16:creationId xmlns:a16="http://schemas.microsoft.com/office/drawing/2014/main" id="{ED82D43E-A403-F49D-836C-572A757374CC}"/>
              </a:ext>
            </a:extLst>
          </p:cNvPr>
          <p:cNvGrpSpPr/>
          <p:nvPr/>
        </p:nvGrpSpPr>
        <p:grpSpPr>
          <a:xfrm>
            <a:off x="6499677" y="1579288"/>
            <a:ext cx="5284313" cy="1917798"/>
            <a:chOff x="6188765" y="1261240"/>
            <a:chExt cx="5284313" cy="1917798"/>
          </a:xfrm>
        </p:grpSpPr>
        <p:pic>
          <p:nvPicPr>
            <p:cNvPr id="2054" name="Picture 6" descr="Bertrand Russell - Wikipedia">
              <a:extLst>
                <a:ext uri="{FF2B5EF4-FFF2-40B4-BE49-F238E27FC236}">
                  <a16:creationId xmlns:a16="http://schemas.microsoft.com/office/drawing/2014/main" id="{81943CC6-4F2E-C2C6-6958-60C683D1B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32690" y="1261240"/>
              <a:ext cx="1168384" cy="1456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5F771C-B8EE-E2A0-F645-484A2D8B77F2}"/>
                </a:ext>
              </a:extLst>
            </p:cNvPr>
            <p:cNvSpPr txBox="1"/>
            <p:nvPr/>
          </p:nvSpPr>
          <p:spPr>
            <a:xfrm>
              <a:off x="9760686" y="2809706"/>
              <a:ext cx="1712392" cy="369332"/>
            </a:xfrm>
            <a:prstGeom prst="rect">
              <a:avLst/>
            </a:prstGeom>
            <a:noFill/>
          </p:spPr>
          <p:txBody>
            <a:bodyPr wrap="none" rtlCol="0">
              <a:spAutoFit/>
            </a:bodyPr>
            <a:lstStyle/>
            <a:p>
              <a:r>
                <a:rPr lang="en-US" dirty="0"/>
                <a:t>Bertrand Russell</a:t>
              </a:r>
            </a:p>
          </p:txBody>
        </p:sp>
        <p:sp>
          <p:nvSpPr>
            <p:cNvPr id="11" name="TextBox 10">
              <a:extLst>
                <a:ext uri="{FF2B5EF4-FFF2-40B4-BE49-F238E27FC236}">
                  <a16:creationId xmlns:a16="http://schemas.microsoft.com/office/drawing/2014/main" id="{F8DEB203-F55D-8AC4-2AB9-FB6B959C4A3F}"/>
                </a:ext>
              </a:extLst>
            </p:cNvPr>
            <p:cNvSpPr txBox="1"/>
            <p:nvPr/>
          </p:nvSpPr>
          <p:spPr>
            <a:xfrm>
              <a:off x="6188765" y="1269294"/>
              <a:ext cx="3693507" cy="1323439"/>
            </a:xfrm>
            <a:prstGeom prst="rect">
              <a:avLst/>
            </a:prstGeom>
            <a:noFill/>
          </p:spPr>
          <p:txBody>
            <a:bodyPr wrap="square">
              <a:spAutoFit/>
            </a:bodyPr>
            <a:lstStyle/>
            <a:p>
              <a:pPr algn="r"/>
              <a:r>
                <a:rPr lang="en-US" sz="2000" b="0" i="0" dirty="0">
                  <a:solidFill>
                    <a:schemeClr val="accent1"/>
                  </a:solidFill>
                  <a:effectLst/>
                </a:rPr>
                <a:t>Causality is </a:t>
              </a:r>
              <a:r>
                <a:rPr lang="en-US" sz="2000" b="0" i="1" dirty="0">
                  <a:solidFill>
                    <a:schemeClr val="accent1"/>
                  </a:solidFill>
                  <a:effectLst/>
                </a:rPr>
                <a:t>“a relic of a bygone age, surviving, like the monarchy, only because it is erroneously supposed to do no harm.”</a:t>
              </a:r>
              <a:endParaRPr lang="en-US" sz="2000" i="1" dirty="0">
                <a:solidFill>
                  <a:schemeClr val="accent1"/>
                </a:solidFill>
              </a:endParaRPr>
            </a:p>
          </p:txBody>
        </p:sp>
      </p:grpSp>
      <p:sp>
        <p:nvSpPr>
          <p:cNvPr id="4" name="TextBox 3">
            <a:extLst>
              <a:ext uri="{FF2B5EF4-FFF2-40B4-BE49-F238E27FC236}">
                <a16:creationId xmlns:a16="http://schemas.microsoft.com/office/drawing/2014/main" id="{55B1D842-37E0-291C-B868-AA4E6194A70E}"/>
              </a:ext>
            </a:extLst>
          </p:cNvPr>
          <p:cNvSpPr txBox="1"/>
          <p:nvPr/>
        </p:nvSpPr>
        <p:spPr>
          <a:xfrm>
            <a:off x="615778" y="4391782"/>
            <a:ext cx="10184744" cy="2062103"/>
          </a:xfrm>
          <a:prstGeom prst="rect">
            <a:avLst/>
          </a:prstGeom>
          <a:noFill/>
        </p:spPr>
        <p:txBody>
          <a:bodyPr wrap="square" rtlCol="0">
            <a:spAutoFit/>
          </a:bodyPr>
          <a:lstStyle/>
          <a:p>
            <a:r>
              <a:rPr lang="en-US" sz="2400" dirty="0"/>
              <a:t>e.g., Some people think that “Education causes higher earnings” makes sense, but that “</a:t>
            </a:r>
            <a:r>
              <a:rPr lang="en-US" sz="2400" i="1" dirty="0"/>
              <a:t>Isaac’s</a:t>
            </a:r>
            <a:r>
              <a:rPr lang="en-US" sz="2400" dirty="0"/>
              <a:t> education caused </a:t>
            </a:r>
            <a:r>
              <a:rPr lang="en-US" sz="2400" i="1" dirty="0"/>
              <a:t>him</a:t>
            </a:r>
            <a:r>
              <a:rPr lang="en-US" sz="2400" dirty="0"/>
              <a:t> to make more money” does not.</a:t>
            </a:r>
          </a:p>
          <a:p>
            <a:pPr marL="800100" lvl="1" indent="-342900">
              <a:buFont typeface="Arial" panose="020B0604020202020204" pitchFamily="34" charset="0"/>
              <a:buChar char="•"/>
            </a:pPr>
            <a:r>
              <a:rPr lang="en-US" sz="2000" dirty="0">
                <a:solidFill>
                  <a:schemeClr val="accent1"/>
                </a:solidFill>
              </a:rPr>
              <a:t>If you like manipulation-based accounts: there is no way to see the counterfactual about Isaac in particular.</a:t>
            </a:r>
          </a:p>
          <a:p>
            <a:pPr marL="800100" lvl="1" indent="-342900">
              <a:buFont typeface="Arial" panose="020B0604020202020204" pitchFamily="34" charset="0"/>
              <a:buChar char="•"/>
            </a:pPr>
            <a:r>
              <a:rPr lang="en-US" sz="2000" dirty="0">
                <a:solidFill>
                  <a:schemeClr val="accent1"/>
                </a:solidFill>
              </a:rPr>
              <a:t>If you like regularity accounts: you need lots of examples to establish a pattern.</a:t>
            </a:r>
          </a:p>
          <a:p>
            <a:pPr marL="800100" lvl="1" indent="-342900">
              <a:buFont typeface="Arial" panose="020B0604020202020204" pitchFamily="34" charset="0"/>
              <a:buChar char="•"/>
            </a:pPr>
            <a:r>
              <a:rPr lang="en-US" sz="2000" dirty="0">
                <a:solidFill>
                  <a:schemeClr val="accent1"/>
                </a:solidFill>
              </a:rPr>
              <a:t>Note: some people think the opposite!</a:t>
            </a:r>
          </a:p>
        </p:txBody>
      </p:sp>
      <p:sp>
        <p:nvSpPr>
          <p:cNvPr id="10" name="Title 1">
            <a:extLst>
              <a:ext uri="{FF2B5EF4-FFF2-40B4-BE49-F238E27FC236}">
                <a16:creationId xmlns:a16="http://schemas.microsoft.com/office/drawing/2014/main" id="{25BCDABC-A478-CF9F-D1D5-E3414E7D01C4}"/>
              </a:ext>
            </a:extLst>
          </p:cNvPr>
          <p:cNvSpPr txBox="1">
            <a:spLocks/>
          </p:cNvSpPr>
          <p:nvPr/>
        </p:nvSpPr>
        <p:spPr>
          <a:xfrm>
            <a:off x="284922" y="5314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Is causality “real”?</a:t>
            </a:r>
          </a:p>
        </p:txBody>
      </p:sp>
      <p:sp>
        <p:nvSpPr>
          <p:cNvPr id="12" name="Title 1">
            <a:extLst>
              <a:ext uri="{FF2B5EF4-FFF2-40B4-BE49-F238E27FC236}">
                <a16:creationId xmlns:a16="http://schemas.microsoft.com/office/drawing/2014/main" id="{A24E9596-526D-8EA8-25BE-E052660663CA}"/>
              </a:ext>
            </a:extLst>
          </p:cNvPr>
          <p:cNvSpPr txBox="1">
            <a:spLocks/>
          </p:cNvSpPr>
          <p:nvPr/>
        </p:nvSpPr>
        <p:spPr>
          <a:xfrm>
            <a:off x="284922" y="3309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Are some notions of causality “real,” but not others?</a:t>
            </a:r>
          </a:p>
        </p:txBody>
      </p:sp>
    </p:spTree>
    <p:extLst>
      <p:ext uri="{BB962C8B-B14F-4D97-AF65-F5344CB8AC3E}">
        <p14:creationId xmlns:p14="http://schemas.microsoft.com/office/powerpoint/2010/main" val="143128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10"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475A-B6C3-C4DC-9E2A-1094B1224A76}"/>
              </a:ext>
            </a:extLst>
          </p:cNvPr>
          <p:cNvSpPr>
            <a:spLocks noGrp="1"/>
          </p:cNvSpPr>
          <p:nvPr>
            <p:ph type="title"/>
          </p:nvPr>
        </p:nvSpPr>
        <p:spPr/>
        <p:txBody>
          <a:bodyPr/>
          <a:lstStyle/>
          <a:p>
            <a:r>
              <a:rPr lang="en-US" dirty="0"/>
              <a:t>Practical interpretations of “Pass”</a:t>
            </a:r>
          </a:p>
        </p:txBody>
      </p:sp>
      <p:sp>
        <p:nvSpPr>
          <p:cNvPr id="3" name="Content Placeholder 2">
            <a:extLst>
              <a:ext uri="{FF2B5EF4-FFF2-40B4-BE49-F238E27FC236}">
                <a16:creationId xmlns:a16="http://schemas.microsoft.com/office/drawing/2014/main" id="{E4499BA0-C35D-EE5C-D5AE-802C374C55E9}"/>
              </a:ext>
            </a:extLst>
          </p:cNvPr>
          <p:cNvSpPr>
            <a:spLocks noGrp="1"/>
          </p:cNvSpPr>
          <p:nvPr>
            <p:ph idx="1"/>
          </p:nvPr>
        </p:nvSpPr>
        <p:spPr>
          <a:xfrm>
            <a:off x="838200" y="1460500"/>
            <a:ext cx="10515600" cy="5397500"/>
          </a:xfrm>
        </p:spPr>
        <p:txBody>
          <a:bodyPr>
            <a:normAutofit/>
          </a:bodyPr>
          <a:lstStyle/>
          <a:p>
            <a:r>
              <a:rPr lang="en-US" dirty="0"/>
              <a:t>Who cares about causality? Sometimes all we want to do is accurate </a:t>
            </a:r>
            <a:r>
              <a:rPr lang="en-US" i="1" dirty="0"/>
              <a:t>prediction</a:t>
            </a:r>
            <a:r>
              <a:rPr lang="en-US" dirty="0"/>
              <a:t>.</a:t>
            </a:r>
          </a:p>
          <a:p>
            <a:pPr lvl="1"/>
            <a:r>
              <a:rPr lang="en-US" dirty="0">
                <a:solidFill>
                  <a:schemeClr val="accent1"/>
                </a:solidFill>
              </a:rPr>
              <a:t>Neural networks can do handwriting recognition without knowing what “causes” something to look like the letter “A”.</a:t>
            </a:r>
          </a:p>
          <a:p>
            <a:pPr lvl="1"/>
            <a:r>
              <a:rPr lang="en-US" dirty="0">
                <a:solidFill>
                  <a:schemeClr val="accent1">
                    <a:lumMod val="75000"/>
                  </a:schemeClr>
                </a:solidFill>
              </a:rPr>
              <a:t>LLMs (like </a:t>
            </a:r>
            <a:r>
              <a:rPr lang="en-US" dirty="0" err="1">
                <a:solidFill>
                  <a:schemeClr val="accent1">
                    <a:lumMod val="75000"/>
                  </a:schemeClr>
                </a:solidFill>
              </a:rPr>
              <a:t>ChatGPT</a:t>
            </a:r>
            <a:r>
              <a:rPr lang="en-US" dirty="0">
                <a:solidFill>
                  <a:schemeClr val="accent1">
                    <a:lumMod val="75000"/>
                  </a:schemeClr>
                </a:solidFill>
              </a:rPr>
              <a:t>) work by predicting what the next word should be, without a notion of what causes it.</a:t>
            </a:r>
            <a:endParaRPr lang="en-US" dirty="0"/>
          </a:p>
          <a:p>
            <a:pPr lvl="1"/>
            <a:r>
              <a:rPr lang="en-US" dirty="0">
                <a:solidFill>
                  <a:schemeClr val="accent1"/>
                </a:solidFill>
              </a:rPr>
              <a:t>If there are more ice cream sales, we may want to put more police on patrol.</a:t>
            </a:r>
          </a:p>
          <a:p>
            <a:pPr lvl="1"/>
            <a:r>
              <a:rPr lang="en-US" dirty="0">
                <a:solidFill>
                  <a:schemeClr val="accent1">
                    <a:lumMod val="75000"/>
                  </a:schemeClr>
                </a:solidFill>
              </a:rPr>
              <a:t>If Alice and Berk are throwing rocks, we might want to go window-shopping.</a:t>
            </a:r>
          </a:p>
          <a:p>
            <a:pPr lvl="1"/>
            <a:r>
              <a:rPr lang="en-US" dirty="0">
                <a:solidFill>
                  <a:schemeClr val="accent1"/>
                </a:solidFill>
              </a:rPr>
              <a:t>Suppose we want to target a welfare program and don’t have access to earnings data.  We may want to target folks with less education.</a:t>
            </a:r>
          </a:p>
          <a:p>
            <a:pPr lvl="1"/>
            <a:r>
              <a:rPr lang="en-US" dirty="0">
                <a:solidFill>
                  <a:schemeClr val="accent1">
                    <a:lumMod val="75000"/>
                  </a:schemeClr>
                </a:solidFill>
              </a:rPr>
              <a:t>When Google trends sees lots of searches for “how to treat COVID?” we may want to take certain public health measures.</a:t>
            </a:r>
          </a:p>
          <a:p>
            <a:pPr lvl="1"/>
            <a:r>
              <a:rPr lang="en-US" dirty="0">
                <a:solidFill>
                  <a:schemeClr val="accent1">
                    <a:lumMod val="75000"/>
                  </a:schemeClr>
                </a:solidFill>
              </a:rPr>
              <a:t>...</a:t>
            </a:r>
          </a:p>
        </p:txBody>
      </p:sp>
    </p:spTree>
    <p:extLst>
      <p:ext uri="{BB962C8B-B14F-4D97-AF65-F5344CB8AC3E}">
        <p14:creationId xmlns:p14="http://schemas.microsoft.com/office/powerpoint/2010/main" val="210828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BC1C-8764-227C-5984-809A3187FBDE}"/>
              </a:ext>
            </a:extLst>
          </p:cNvPr>
          <p:cNvSpPr>
            <a:spLocks noGrp="1"/>
          </p:cNvSpPr>
          <p:nvPr>
            <p:ph type="title"/>
          </p:nvPr>
        </p:nvSpPr>
        <p:spPr/>
        <p:txBody>
          <a:bodyPr/>
          <a:lstStyle/>
          <a:p>
            <a:r>
              <a:rPr lang="en-US" dirty="0"/>
              <a:t>Pros and Cons</a:t>
            </a:r>
            <a:br>
              <a:rPr lang="en-US" dirty="0"/>
            </a:br>
            <a:r>
              <a:rPr lang="en-US" sz="2400" dirty="0"/>
              <a:t>Of “passing” on causality</a:t>
            </a:r>
            <a:endParaRPr lang="en-US" dirty="0"/>
          </a:p>
        </p:txBody>
      </p:sp>
      <p:sp>
        <p:nvSpPr>
          <p:cNvPr id="3" name="Content Placeholder 2">
            <a:extLst>
              <a:ext uri="{FF2B5EF4-FFF2-40B4-BE49-F238E27FC236}">
                <a16:creationId xmlns:a16="http://schemas.microsoft.com/office/drawing/2014/main" id="{E0DE725C-DA99-5497-5DAA-3E286D02C72E}"/>
              </a:ext>
            </a:extLst>
          </p:cNvPr>
          <p:cNvSpPr>
            <a:spLocks noGrp="1"/>
          </p:cNvSpPr>
          <p:nvPr>
            <p:ph idx="1"/>
          </p:nvPr>
        </p:nvSpPr>
        <p:spPr/>
        <p:txBody>
          <a:bodyPr/>
          <a:lstStyle/>
          <a:p>
            <a:r>
              <a:rPr lang="en-US" dirty="0"/>
              <a:t>Pros: </a:t>
            </a:r>
          </a:p>
          <a:p>
            <a:pPr lvl="1"/>
            <a:r>
              <a:rPr lang="en-US" dirty="0"/>
              <a:t>Don’t have to think too hard about causality* </a:t>
            </a:r>
          </a:p>
          <a:p>
            <a:pPr lvl="1"/>
            <a:r>
              <a:rPr lang="en-US" dirty="0"/>
              <a:t>Sometimes prediction is enough</a:t>
            </a:r>
          </a:p>
          <a:p>
            <a:pPr lvl="1"/>
            <a:endParaRPr lang="en-US" dirty="0"/>
          </a:p>
          <a:p>
            <a:r>
              <a:rPr lang="en-US" dirty="0"/>
              <a:t>Cons:</a:t>
            </a:r>
          </a:p>
          <a:p>
            <a:pPr lvl="1"/>
            <a:r>
              <a:rPr lang="en-US" dirty="0"/>
              <a:t>Don’t get to think hard about causality </a:t>
            </a:r>
            <a:r>
              <a:rPr lang="en-US" dirty="0">
                <a:sym typeface="Wingdings" pitchFamily="2" charset="2"/>
              </a:rPr>
              <a:t> </a:t>
            </a:r>
            <a:endParaRPr lang="en-US" dirty="0"/>
          </a:p>
          <a:p>
            <a:pPr lvl="1"/>
            <a:r>
              <a:rPr lang="en-US" dirty="0"/>
              <a:t>Sometimes we really do want to understand causes, especially if we are going to manipulate them.</a:t>
            </a:r>
          </a:p>
          <a:p>
            <a:pPr lvl="2"/>
            <a:r>
              <a:rPr lang="en-US" dirty="0">
                <a:solidFill>
                  <a:schemeClr val="accent1"/>
                </a:solidFill>
              </a:rPr>
              <a:t>If there are more ice cream sales, maybe more police should be on patrol.</a:t>
            </a:r>
          </a:p>
          <a:p>
            <a:pPr lvl="2"/>
            <a:r>
              <a:rPr lang="en-US" dirty="0">
                <a:solidFill>
                  <a:schemeClr val="accent1"/>
                </a:solidFill>
              </a:rPr>
              <a:t>But if we really understood what caused homicides, maybe we could make better policy.</a:t>
            </a:r>
          </a:p>
        </p:txBody>
      </p:sp>
      <p:sp>
        <p:nvSpPr>
          <p:cNvPr id="4" name="TextBox 3">
            <a:extLst>
              <a:ext uri="{FF2B5EF4-FFF2-40B4-BE49-F238E27FC236}">
                <a16:creationId xmlns:a16="http://schemas.microsoft.com/office/drawing/2014/main" id="{AB960742-D53F-CACB-8895-D760BD7818CB}"/>
              </a:ext>
            </a:extLst>
          </p:cNvPr>
          <p:cNvSpPr txBox="1"/>
          <p:nvPr/>
        </p:nvSpPr>
        <p:spPr>
          <a:xfrm>
            <a:off x="6651444" y="6461473"/>
            <a:ext cx="5540556" cy="369332"/>
          </a:xfrm>
          <a:prstGeom prst="rect">
            <a:avLst/>
          </a:prstGeom>
          <a:noFill/>
        </p:spPr>
        <p:txBody>
          <a:bodyPr wrap="none" rtlCol="0">
            <a:spAutoFit/>
          </a:bodyPr>
          <a:lstStyle/>
          <a:p>
            <a:r>
              <a:rPr lang="en-US" dirty="0"/>
              <a:t>*Unless you are “passing” for deep philosophical reasons</a:t>
            </a:r>
          </a:p>
        </p:txBody>
      </p:sp>
    </p:spTree>
    <p:extLst>
      <p:ext uri="{BB962C8B-B14F-4D97-AF65-F5344CB8AC3E}">
        <p14:creationId xmlns:p14="http://schemas.microsoft.com/office/powerpoint/2010/main" val="266626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90FC-F297-D943-28E3-08C2B61E287A}"/>
              </a:ext>
            </a:extLst>
          </p:cNvPr>
          <p:cNvSpPr>
            <a:spLocks noGrp="1"/>
          </p:cNvSpPr>
          <p:nvPr>
            <p:ph type="title"/>
          </p:nvPr>
        </p:nvSpPr>
        <p:spPr/>
        <p:txBody>
          <a:bodyPr/>
          <a:lstStyle/>
          <a:p>
            <a:r>
              <a:rPr lang="en-US" dirty="0"/>
              <a:t>Recap and Wrap-Up</a:t>
            </a:r>
          </a:p>
        </p:txBody>
      </p:sp>
      <p:sp>
        <p:nvSpPr>
          <p:cNvPr id="3" name="Text Placeholder 2">
            <a:extLst>
              <a:ext uri="{FF2B5EF4-FFF2-40B4-BE49-F238E27FC236}">
                <a16:creationId xmlns:a16="http://schemas.microsoft.com/office/drawing/2014/main" id="{6AD527E2-A3BC-E69A-425E-E8BB46342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1546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31C0-E356-F462-DEB2-39747601FD80}"/>
              </a:ext>
            </a:extLst>
          </p:cNvPr>
          <p:cNvSpPr>
            <a:spLocks noGrp="1"/>
          </p:cNvSpPr>
          <p:nvPr>
            <p:ph type="title"/>
          </p:nvPr>
        </p:nvSpPr>
        <p:spPr/>
        <p:txBody>
          <a:bodyPr/>
          <a:lstStyle/>
          <a:p>
            <a:r>
              <a:rPr lang="en-US" dirty="0"/>
              <a:t>Recap: ways of thinking about causality</a:t>
            </a:r>
          </a:p>
        </p:txBody>
      </p:sp>
      <p:sp>
        <p:nvSpPr>
          <p:cNvPr id="3" name="Content Placeholder 2">
            <a:extLst>
              <a:ext uri="{FF2B5EF4-FFF2-40B4-BE49-F238E27FC236}">
                <a16:creationId xmlns:a16="http://schemas.microsoft.com/office/drawing/2014/main" id="{A5E82103-ABDE-1D98-04EB-8711FEF7CEAF}"/>
              </a:ext>
            </a:extLst>
          </p:cNvPr>
          <p:cNvSpPr>
            <a:spLocks noGrp="1"/>
          </p:cNvSpPr>
          <p:nvPr>
            <p:ph idx="1"/>
          </p:nvPr>
        </p:nvSpPr>
        <p:spPr/>
        <p:txBody>
          <a:bodyPr/>
          <a:lstStyle/>
          <a:p>
            <a:r>
              <a:rPr lang="en-US" dirty="0"/>
              <a:t>Regularity-based accounts</a:t>
            </a:r>
          </a:p>
          <a:p>
            <a:pPr lvl="1"/>
            <a:r>
              <a:rPr lang="en-US" dirty="0">
                <a:solidFill>
                  <a:schemeClr val="accent1"/>
                </a:solidFill>
              </a:rPr>
              <a:t>X causes Y if X is always/usually followed by Y.</a:t>
            </a:r>
          </a:p>
          <a:p>
            <a:r>
              <a:rPr lang="en-US" dirty="0"/>
              <a:t>Law-based accounts</a:t>
            </a:r>
          </a:p>
          <a:p>
            <a:pPr lvl="1"/>
            <a:r>
              <a:rPr lang="en-US" dirty="0">
                <a:solidFill>
                  <a:schemeClr val="accent1"/>
                </a:solidFill>
              </a:rPr>
              <a:t>I know the laws of physics/nature/</a:t>
            </a:r>
            <a:r>
              <a:rPr lang="en-US" dirty="0" err="1">
                <a:solidFill>
                  <a:schemeClr val="accent1"/>
                </a:solidFill>
              </a:rPr>
              <a:t>etc</a:t>
            </a:r>
            <a:r>
              <a:rPr lang="en-US" dirty="0">
                <a:solidFill>
                  <a:schemeClr val="accent1"/>
                </a:solidFill>
              </a:rPr>
              <a:t>; they tell me what causes what.</a:t>
            </a:r>
          </a:p>
          <a:p>
            <a:r>
              <a:rPr lang="en-US" dirty="0"/>
              <a:t>Counterfactual/Manipulation-based accounts</a:t>
            </a:r>
          </a:p>
          <a:p>
            <a:pPr lvl="1"/>
            <a:r>
              <a:rPr lang="en-US" dirty="0">
                <a:solidFill>
                  <a:schemeClr val="accent1"/>
                </a:solidFill>
              </a:rPr>
              <a:t>X causes Y if X is followed by Y, </a:t>
            </a:r>
            <a:r>
              <a:rPr lang="en-US" b="1" dirty="0">
                <a:solidFill>
                  <a:schemeClr val="accent1"/>
                </a:solidFill>
              </a:rPr>
              <a:t>and</a:t>
            </a:r>
            <a:r>
              <a:rPr lang="en-US" dirty="0">
                <a:solidFill>
                  <a:schemeClr val="accent1"/>
                </a:solidFill>
              </a:rPr>
              <a:t> if Y wouldn’t have happened without X.</a:t>
            </a:r>
          </a:p>
          <a:p>
            <a:r>
              <a:rPr lang="en-US" dirty="0"/>
              <a:t>Pass</a:t>
            </a:r>
          </a:p>
          <a:p>
            <a:pPr lvl="1"/>
            <a:r>
              <a:rPr lang="en-US" dirty="0">
                <a:solidFill>
                  <a:schemeClr val="accent1"/>
                </a:solidFill>
              </a:rPr>
              <a:t>Causality is just, like, a social construct, man</a:t>
            </a:r>
          </a:p>
          <a:p>
            <a:pPr lvl="1"/>
            <a:r>
              <a:rPr lang="en-US" dirty="0">
                <a:solidFill>
                  <a:schemeClr val="accent1"/>
                </a:solidFill>
              </a:rPr>
              <a:t>I’m agnostic about causality, I don’t need it to do what I want to do with data</a:t>
            </a:r>
          </a:p>
        </p:txBody>
      </p:sp>
      <p:sp>
        <p:nvSpPr>
          <p:cNvPr id="4" name="Right Arrow 3">
            <a:extLst>
              <a:ext uri="{FF2B5EF4-FFF2-40B4-BE49-F238E27FC236}">
                <a16:creationId xmlns:a16="http://schemas.microsoft.com/office/drawing/2014/main" id="{0FEE5C71-56D3-F1A4-26FA-7A5317E7ECDB}"/>
              </a:ext>
            </a:extLst>
          </p:cNvPr>
          <p:cNvSpPr/>
          <p:nvPr/>
        </p:nvSpPr>
        <p:spPr>
          <a:xfrm rot="1464804">
            <a:off x="78894" y="3327893"/>
            <a:ext cx="746901" cy="5433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Right Arrow 5">
            <a:extLst>
              <a:ext uri="{FF2B5EF4-FFF2-40B4-BE49-F238E27FC236}">
                <a16:creationId xmlns:a16="http://schemas.microsoft.com/office/drawing/2014/main" id="{6DE028CC-DC7F-AFC7-6D5E-3F4A77E76575}"/>
              </a:ext>
            </a:extLst>
          </p:cNvPr>
          <p:cNvSpPr/>
          <p:nvPr/>
        </p:nvSpPr>
        <p:spPr>
          <a:xfrm rot="1464804">
            <a:off x="564766" y="5236767"/>
            <a:ext cx="746901" cy="5433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64776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15A2-80AE-CEDF-9CCB-3B1D028AF208}"/>
              </a:ext>
            </a:extLst>
          </p:cNvPr>
          <p:cNvSpPr>
            <a:spLocks noGrp="1"/>
          </p:cNvSpPr>
          <p:nvPr>
            <p:ph type="title"/>
          </p:nvPr>
        </p:nvSpPr>
        <p:spPr/>
        <p:txBody>
          <a:bodyPr/>
          <a:lstStyle/>
          <a:p>
            <a:r>
              <a:rPr lang="en-US" dirty="0"/>
              <a:t>Recap: Welcome to the course!</a:t>
            </a:r>
          </a:p>
        </p:txBody>
      </p:sp>
      <p:sp>
        <p:nvSpPr>
          <p:cNvPr id="3" name="Content Placeholder 2">
            <a:extLst>
              <a:ext uri="{FF2B5EF4-FFF2-40B4-BE49-F238E27FC236}">
                <a16:creationId xmlns:a16="http://schemas.microsoft.com/office/drawing/2014/main" id="{CC15E497-DC24-18DF-B870-D8A13563F602}"/>
              </a:ext>
            </a:extLst>
          </p:cNvPr>
          <p:cNvSpPr>
            <a:spLocks noGrp="1"/>
          </p:cNvSpPr>
          <p:nvPr>
            <p:ph idx="1"/>
          </p:nvPr>
        </p:nvSpPr>
        <p:spPr/>
        <p:txBody>
          <a:bodyPr/>
          <a:lstStyle/>
          <a:p>
            <a:r>
              <a:rPr lang="en-US" dirty="0"/>
              <a:t>Course pitch: </a:t>
            </a:r>
          </a:p>
          <a:p>
            <a:pPr lvl="1"/>
            <a:r>
              <a:rPr lang="en-US" dirty="0">
                <a:solidFill>
                  <a:schemeClr val="accent1"/>
                </a:solidFill>
              </a:rPr>
              <a:t>Data is everywhere!  Let’s use it well!</a:t>
            </a:r>
          </a:p>
          <a:p>
            <a:r>
              <a:rPr lang="en-US" dirty="0"/>
              <a:t>Learning goals: </a:t>
            </a:r>
          </a:p>
          <a:p>
            <a:pPr lvl="1"/>
            <a:r>
              <a:rPr lang="en-US" dirty="0">
                <a:solidFill>
                  <a:schemeClr val="accent1"/>
                </a:solidFill>
              </a:rPr>
              <a:t>Proficiency with Python and some analytic techniques</a:t>
            </a:r>
          </a:p>
          <a:p>
            <a:pPr lvl="1"/>
            <a:r>
              <a:rPr lang="en-US" dirty="0">
                <a:solidFill>
                  <a:schemeClr val="accent1"/>
                </a:solidFill>
              </a:rPr>
              <a:t>Proficiency</a:t>
            </a:r>
            <a:r>
              <a:rPr lang="en-US" i="1" dirty="0">
                <a:solidFill>
                  <a:schemeClr val="accent1"/>
                </a:solidFill>
              </a:rPr>
              <a:t> interpreting </a:t>
            </a:r>
            <a:r>
              <a:rPr lang="en-US" dirty="0">
                <a:solidFill>
                  <a:schemeClr val="accent1"/>
                </a:solidFill>
              </a:rPr>
              <a:t>what those techniques say</a:t>
            </a:r>
          </a:p>
          <a:p>
            <a:r>
              <a:rPr lang="en-US" dirty="0"/>
              <a:t>Course Philosophy:</a:t>
            </a:r>
          </a:p>
          <a:p>
            <a:pPr lvl="1"/>
            <a:r>
              <a:rPr lang="en-US" dirty="0">
                <a:solidFill>
                  <a:schemeClr val="accent1"/>
                </a:solidFill>
              </a:rPr>
              <a:t>We’re here for you!  You get out what you put in, and we’ll help you do it.</a:t>
            </a:r>
          </a:p>
          <a:p>
            <a:r>
              <a:rPr lang="en-US" dirty="0"/>
              <a:t>Logistics:</a:t>
            </a:r>
          </a:p>
          <a:p>
            <a:pPr lvl="1"/>
            <a:r>
              <a:rPr lang="en-US" dirty="0">
                <a:solidFill>
                  <a:schemeClr val="accent1"/>
                </a:solidFill>
              </a:rPr>
              <a:t>Blackboard!</a:t>
            </a:r>
          </a:p>
        </p:txBody>
      </p:sp>
    </p:spTree>
    <p:extLst>
      <p:ext uri="{BB962C8B-B14F-4D97-AF65-F5344CB8AC3E}">
        <p14:creationId xmlns:p14="http://schemas.microsoft.com/office/powerpoint/2010/main" val="242191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6753-583D-1677-CBE5-B436894F1700}"/>
              </a:ext>
            </a:extLst>
          </p:cNvPr>
          <p:cNvSpPr>
            <a:spLocks noGrp="1"/>
          </p:cNvSpPr>
          <p:nvPr>
            <p:ph type="title"/>
          </p:nvPr>
        </p:nvSpPr>
        <p:spPr/>
        <p:txBody>
          <a:bodyPr/>
          <a:lstStyle/>
          <a:p>
            <a:r>
              <a:rPr lang="en-US" dirty="0"/>
              <a:t>Assignment for next week!</a:t>
            </a:r>
          </a:p>
        </p:txBody>
      </p:sp>
      <p:sp>
        <p:nvSpPr>
          <p:cNvPr id="3" name="Content Placeholder 2">
            <a:extLst>
              <a:ext uri="{FF2B5EF4-FFF2-40B4-BE49-F238E27FC236}">
                <a16:creationId xmlns:a16="http://schemas.microsoft.com/office/drawing/2014/main" id="{7D9FE2F9-DC08-2498-35C3-5A868C04B065}"/>
              </a:ext>
            </a:extLst>
          </p:cNvPr>
          <p:cNvSpPr>
            <a:spLocks noGrp="1"/>
          </p:cNvSpPr>
          <p:nvPr>
            <p:ph idx="1"/>
          </p:nvPr>
        </p:nvSpPr>
        <p:spPr>
          <a:xfrm>
            <a:off x="838200" y="1825624"/>
            <a:ext cx="10515600" cy="5343271"/>
          </a:xfrm>
        </p:spPr>
        <p:txBody>
          <a:bodyPr>
            <a:normAutofit/>
          </a:bodyPr>
          <a:lstStyle/>
          <a:p>
            <a:r>
              <a:rPr lang="en-US" b="1" dirty="0"/>
              <a:t>Find it on Blackboard!</a:t>
            </a:r>
          </a:p>
          <a:p>
            <a:r>
              <a:rPr lang="en-US" dirty="0"/>
              <a:t>Part 1: Install </a:t>
            </a:r>
            <a:r>
              <a:rPr lang="en-US" dirty="0" err="1"/>
              <a:t>Jupyter</a:t>
            </a:r>
            <a:r>
              <a:rPr lang="en-US" dirty="0"/>
              <a:t> notebooks and do a quick Python tutorial </a:t>
            </a:r>
          </a:p>
          <a:p>
            <a:pPr lvl="1"/>
            <a:r>
              <a:rPr lang="en-US" b="1" dirty="0">
                <a:solidFill>
                  <a:schemeClr val="accent1"/>
                </a:solidFill>
              </a:rPr>
              <a:t>IMPORTANT!  </a:t>
            </a:r>
            <a:r>
              <a:rPr lang="en-US" dirty="0">
                <a:solidFill>
                  <a:schemeClr val="accent1"/>
                </a:solidFill>
              </a:rPr>
              <a:t>Try to do this ASAP, and come to Mary’s OH tomorrow if you need help.</a:t>
            </a:r>
          </a:p>
          <a:p>
            <a:r>
              <a:rPr lang="en-US" dirty="0"/>
              <a:t>Parts 2-4: Look into the effect of college on earnings!</a:t>
            </a:r>
          </a:p>
          <a:p>
            <a:pPr lvl="1"/>
            <a:r>
              <a:rPr lang="en-US" dirty="0">
                <a:solidFill>
                  <a:schemeClr val="accent1"/>
                </a:solidFill>
              </a:rPr>
              <a:t>Data from the Panel Study of Income Dynamics (PSID)</a:t>
            </a:r>
          </a:p>
          <a:p>
            <a:pPr lvl="1"/>
            <a:r>
              <a:rPr lang="en-US" dirty="0">
                <a:solidFill>
                  <a:schemeClr val="accent1"/>
                </a:solidFill>
              </a:rPr>
              <a:t>You’ll look at mean earnings among folks with a college education and without.</a:t>
            </a:r>
          </a:p>
          <a:p>
            <a:pPr lvl="1"/>
            <a:r>
              <a:rPr lang="en-US" dirty="0">
                <a:solidFill>
                  <a:schemeClr val="accent1"/>
                </a:solidFill>
              </a:rPr>
              <a:t>You’ll play around with the data to try to identify some possible issues with making causal claims.</a:t>
            </a:r>
          </a:p>
        </p:txBody>
      </p:sp>
    </p:spTree>
    <p:extLst>
      <p:ext uri="{BB962C8B-B14F-4D97-AF65-F5344CB8AC3E}">
        <p14:creationId xmlns:p14="http://schemas.microsoft.com/office/powerpoint/2010/main" val="125154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318-4FBB-53AD-AF5C-8D2B95789FF7}"/>
              </a:ext>
            </a:extLst>
          </p:cNvPr>
          <p:cNvSpPr>
            <a:spLocks noGrp="1"/>
          </p:cNvSpPr>
          <p:nvPr>
            <p:ph type="title"/>
          </p:nvPr>
        </p:nvSpPr>
        <p:spPr/>
        <p:txBody>
          <a:bodyPr/>
          <a:lstStyle/>
          <a:p>
            <a:r>
              <a:rPr lang="en-US" dirty="0"/>
              <a:t>That’s all!  See you next week!</a:t>
            </a:r>
          </a:p>
        </p:txBody>
      </p:sp>
      <p:sp>
        <p:nvSpPr>
          <p:cNvPr id="3" name="Text Placeholder 2">
            <a:extLst>
              <a:ext uri="{FF2B5EF4-FFF2-40B4-BE49-F238E27FC236}">
                <a16:creationId xmlns:a16="http://schemas.microsoft.com/office/drawing/2014/main" id="{1C32E741-0E9C-6361-0233-92D0EACE51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224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5552-27C5-543F-5CDA-26960BF9E4EE}"/>
              </a:ext>
            </a:extLst>
          </p:cNvPr>
          <p:cNvSpPr>
            <a:spLocks noGrp="1"/>
          </p:cNvSpPr>
          <p:nvPr>
            <p:ph type="title"/>
          </p:nvPr>
        </p:nvSpPr>
        <p:spPr/>
        <p:txBody>
          <a:bodyPr/>
          <a:lstStyle/>
          <a:p>
            <a:r>
              <a:rPr lang="en-US" dirty="0"/>
              <a:t>Hi!  I’m Mary!</a:t>
            </a:r>
          </a:p>
        </p:txBody>
      </p:sp>
      <p:sp>
        <p:nvSpPr>
          <p:cNvPr id="3" name="Content Placeholder 2">
            <a:extLst>
              <a:ext uri="{FF2B5EF4-FFF2-40B4-BE49-F238E27FC236}">
                <a16:creationId xmlns:a16="http://schemas.microsoft.com/office/drawing/2014/main" id="{4568FEA5-F971-E893-EBE1-EFA9EF95C10E}"/>
              </a:ext>
            </a:extLst>
          </p:cNvPr>
          <p:cNvSpPr>
            <a:spLocks noGrp="1"/>
          </p:cNvSpPr>
          <p:nvPr>
            <p:ph idx="1"/>
          </p:nvPr>
        </p:nvSpPr>
        <p:spPr>
          <a:xfrm>
            <a:off x="838200" y="1825624"/>
            <a:ext cx="10515600" cy="5032375"/>
          </a:xfrm>
        </p:spPr>
        <p:txBody>
          <a:bodyPr>
            <a:normAutofit/>
          </a:bodyPr>
          <a:lstStyle/>
          <a:p>
            <a:r>
              <a:rPr lang="en-US" dirty="0"/>
              <a:t>Some academic interests:</a:t>
            </a:r>
          </a:p>
          <a:p>
            <a:pPr lvl="1"/>
            <a:r>
              <a:rPr lang="en-US" dirty="0">
                <a:solidFill>
                  <a:schemeClr val="accent1"/>
                </a:solidFill>
              </a:rPr>
              <a:t>Computer Science, Electrical Engineering, Math</a:t>
            </a:r>
          </a:p>
          <a:p>
            <a:pPr lvl="1"/>
            <a:r>
              <a:rPr lang="en-US" dirty="0">
                <a:solidFill>
                  <a:schemeClr val="accent1"/>
                </a:solidFill>
              </a:rPr>
              <a:t>Mostly on the theoretical side of things</a:t>
            </a:r>
          </a:p>
          <a:p>
            <a:pPr lvl="1"/>
            <a:r>
              <a:rPr lang="en-US" dirty="0">
                <a:solidFill>
                  <a:schemeClr val="accent1"/>
                </a:solidFill>
              </a:rPr>
              <a:t>Interested in questions like:</a:t>
            </a:r>
          </a:p>
          <a:p>
            <a:pPr lvl="2"/>
            <a:r>
              <a:rPr lang="en-US" dirty="0">
                <a:solidFill>
                  <a:schemeClr val="accent1"/>
                </a:solidFill>
              </a:rPr>
              <a:t>How do we compute/communicate reliably in noisy environments?</a:t>
            </a:r>
          </a:p>
          <a:p>
            <a:pPr lvl="2"/>
            <a:r>
              <a:rPr lang="en-US" dirty="0">
                <a:solidFill>
                  <a:schemeClr val="accent1"/>
                </a:solidFill>
              </a:rPr>
              <a:t>How do we efficiently and robustly answer questions about high dimensional data?</a:t>
            </a:r>
          </a:p>
          <a:p>
            <a:pPr lvl="2"/>
            <a:endParaRPr lang="en-US" dirty="0"/>
          </a:p>
          <a:p>
            <a:r>
              <a:rPr lang="en-US" dirty="0"/>
              <a:t>Some non-academic interests:</a:t>
            </a:r>
          </a:p>
          <a:p>
            <a:pPr lvl="1"/>
            <a:r>
              <a:rPr lang="en-US" dirty="0">
                <a:solidFill>
                  <a:schemeClr val="accent1"/>
                </a:solidFill>
              </a:rPr>
              <a:t>Being outside</a:t>
            </a:r>
          </a:p>
          <a:p>
            <a:pPr lvl="1"/>
            <a:r>
              <a:rPr lang="en-US" dirty="0">
                <a:solidFill>
                  <a:schemeClr val="accent1"/>
                </a:solidFill>
              </a:rPr>
              <a:t>Sci-fi novels</a:t>
            </a:r>
          </a:p>
          <a:p>
            <a:pPr lvl="1"/>
            <a:r>
              <a:rPr lang="en-US" dirty="0">
                <a:solidFill>
                  <a:schemeClr val="accent1"/>
                </a:solidFill>
              </a:rPr>
              <a:t>Board games</a:t>
            </a:r>
          </a:p>
        </p:txBody>
      </p:sp>
    </p:spTree>
    <p:extLst>
      <p:ext uri="{BB962C8B-B14F-4D97-AF65-F5344CB8AC3E}">
        <p14:creationId xmlns:p14="http://schemas.microsoft.com/office/powerpoint/2010/main" val="371734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B35-096F-B319-4788-DA194E62F2E0}"/>
              </a:ext>
            </a:extLst>
          </p:cNvPr>
          <p:cNvSpPr>
            <a:spLocks noGrp="1"/>
          </p:cNvSpPr>
          <p:nvPr>
            <p:ph type="title"/>
          </p:nvPr>
        </p:nvSpPr>
        <p:spPr/>
        <p:txBody>
          <a:bodyPr/>
          <a:lstStyle/>
          <a:p>
            <a:r>
              <a:rPr lang="en-US" dirty="0"/>
              <a:t>Let’s introduce ourselves!</a:t>
            </a:r>
          </a:p>
        </p:txBody>
      </p:sp>
      <p:sp>
        <p:nvSpPr>
          <p:cNvPr id="3" name="Content Placeholder 2">
            <a:extLst>
              <a:ext uri="{FF2B5EF4-FFF2-40B4-BE49-F238E27FC236}">
                <a16:creationId xmlns:a16="http://schemas.microsoft.com/office/drawing/2014/main" id="{ED033E51-E20F-1D46-5F23-E034422BED18}"/>
              </a:ext>
            </a:extLst>
          </p:cNvPr>
          <p:cNvSpPr>
            <a:spLocks noGrp="1"/>
          </p:cNvSpPr>
          <p:nvPr>
            <p:ph idx="1"/>
          </p:nvPr>
        </p:nvSpPr>
        <p:spPr/>
        <p:txBody>
          <a:bodyPr/>
          <a:lstStyle/>
          <a:p>
            <a:r>
              <a:rPr lang="en-US" dirty="0"/>
              <a:t>Name</a:t>
            </a:r>
          </a:p>
          <a:p>
            <a:r>
              <a:rPr lang="en-US" dirty="0"/>
              <a:t>An academic interest</a:t>
            </a:r>
          </a:p>
          <a:p>
            <a:r>
              <a:rPr lang="en-US" dirty="0"/>
              <a:t>A non-academic interest</a:t>
            </a:r>
          </a:p>
        </p:txBody>
      </p:sp>
    </p:spTree>
    <p:extLst>
      <p:ext uri="{BB962C8B-B14F-4D97-AF65-F5344CB8AC3E}">
        <p14:creationId xmlns:p14="http://schemas.microsoft.com/office/powerpoint/2010/main" val="2621482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ED85-6D85-B758-7393-2011BF6182F3}"/>
              </a:ext>
            </a:extLst>
          </p:cNvPr>
          <p:cNvSpPr>
            <a:spLocks noGrp="1"/>
          </p:cNvSpPr>
          <p:nvPr>
            <p:ph type="title"/>
          </p:nvPr>
        </p:nvSpPr>
        <p:spPr/>
        <p:txBody>
          <a:bodyPr/>
          <a:lstStyle/>
          <a:p>
            <a:r>
              <a:rPr lang="en-US" dirty="0"/>
              <a:t>Course Overview!</a:t>
            </a:r>
          </a:p>
        </p:txBody>
      </p:sp>
      <p:sp>
        <p:nvSpPr>
          <p:cNvPr id="3" name="Text Placeholder 2">
            <a:extLst>
              <a:ext uri="{FF2B5EF4-FFF2-40B4-BE49-F238E27FC236}">
                <a16:creationId xmlns:a16="http://schemas.microsoft.com/office/drawing/2014/main" id="{80190BD7-0ED6-1A93-3335-112E4C269C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93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BDAF-0E9A-FD16-3A8D-D55F5655F9C0}"/>
              </a:ext>
            </a:extLst>
          </p:cNvPr>
          <p:cNvSpPr>
            <a:spLocks noGrp="1"/>
          </p:cNvSpPr>
          <p:nvPr>
            <p:ph type="title"/>
          </p:nvPr>
        </p:nvSpPr>
        <p:spPr/>
        <p:txBody>
          <a:bodyPr/>
          <a:lstStyle/>
          <a:p>
            <a:r>
              <a:rPr lang="en-US" dirty="0"/>
              <a:t>Course Pitch</a:t>
            </a:r>
          </a:p>
        </p:txBody>
      </p:sp>
      <p:sp>
        <p:nvSpPr>
          <p:cNvPr id="3" name="Content Placeholder 2">
            <a:extLst>
              <a:ext uri="{FF2B5EF4-FFF2-40B4-BE49-F238E27FC236}">
                <a16:creationId xmlns:a16="http://schemas.microsoft.com/office/drawing/2014/main" id="{317734D3-2531-543C-2F3A-F3DF08918C62}"/>
              </a:ext>
            </a:extLst>
          </p:cNvPr>
          <p:cNvSpPr>
            <a:spLocks noGrp="1"/>
          </p:cNvSpPr>
          <p:nvPr>
            <p:ph idx="1"/>
          </p:nvPr>
        </p:nvSpPr>
        <p:spPr>
          <a:xfrm>
            <a:off x="838200" y="1825624"/>
            <a:ext cx="10947400" cy="4930775"/>
          </a:xfrm>
        </p:spPr>
        <p:txBody>
          <a:bodyPr>
            <a:normAutofit/>
          </a:bodyPr>
          <a:lstStyle/>
          <a:p>
            <a:r>
              <a:rPr lang="en-US" dirty="0"/>
              <a:t>Data is everywhere!</a:t>
            </a:r>
          </a:p>
          <a:p>
            <a:r>
              <a:rPr lang="en-US" dirty="0"/>
              <a:t>We can do things with it!</a:t>
            </a:r>
          </a:p>
          <a:p>
            <a:pPr lvl="1"/>
            <a:r>
              <a:rPr lang="en-US" dirty="0">
                <a:solidFill>
                  <a:schemeClr val="accent1"/>
                </a:solidFill>
              </a:rPr>
              <a:t>Learn about the world</a:t>
            </a:r>
          </a:p>
          <a:p>
            <a:pPr lvl="1"/>
            <a:r>
              <a:rPr lang="en-US" dirty="0">
                <a:solidFill>
                  <a:schemeClr val="accent1"/>
                </a:solidFill>
              </a:rPr>
              <a:t>Predict things in the world</a:t>
            </a:r>
          </a:p>
          <a:p>
            <a:pPr lvl="1"/>
            <a:r>
              <a:rPr lang="en-US" dirty="0">
                <a:solidFill>
                  <a:schemeClr val="accent1"/>
                </a:solidFill>
              </a:rPr>
              <a:t>Make the world better!</a:t>
            </a:r>
          </a:p>
          <a:p>
            <a:r>
              <a:rPr lang="en-US" dirty="0"/>
              <a:t>There are things we can’t do with it!  (Or shouldn’t)</a:t>
            </a:r>
          </a:p>
          <a:p>
            <a:pPr lvl="1"/>
            <a:r>
              <a:rPr lang="en-US" dirty="0">
                <a:solidFill>
                  <a:schemeClr val="accent1"/>
                </a:solidFill>
              </a:rPr>
              <a:t>Learn false things about the world</a:t>
            </a:r>
          </a:p>
          <a:p>
            <a:pPr lvl="1"/>
            <a:r>
              <a:rPr lang="en-US" dirty="0">
                <a:solidFill>
                  <a:schemeClr val="accent1"/>
                </a:solidFill>
              </a:rPr>
              <a:t>Make bad predictions</a:t>
            </a:r>
          </a:p>
          <a:p>
            <a:pPr lvl="1"/>
            <a:r>
              <a:rPr lang="en-US" dirty="0">
                <a:solidFill>
                  <a:schemeClr val="accent1"/>
                </a:solidFill>
              </a:rPr>
              <a:t>Cause global chaos</a:t>
            </a:r>
          </a:p>
          <a:p>
            <a:r>
              <a:rPr lang="en-US" dirty="0"/>
              <a:t>In this course we’ll learn how to do the good and how to avoid the bad!</a:t>
            </a:r>
          </a:p>
        </p:txBody>
      </p:sp>
    </p:spTree>
    <p:extLst>
      <p:ext uri="{BB962C8B-B14F-4D97-AF65-F5344CB8AC3E}">
        <p14:creationId xmlns:p14="http://schemas.microsoft.com/office/powerpoint/2010/main" val="1306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18081</TotalTime>
  <Words>4275</Words>
  <Application>Microsoft Macintosh PowerPoint</Application>
  <PresentationFormat>Widescreen</PresentationFormat>
  <Paragraphs>487</Paragraphs>
  <Slides>59</Slides>
  <Notes>13</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Times New Roman</vt:lpstr>
      <vt:lpstr>Office Theme</vt:lpstr>
      <vt:lpstr>Dealing With Data</vt:lpstr>
      <vt:lpstr>Agenda</vt:lpstr>
      <vt:lpstr>Welcome!</vt:lpstr>
      <vt:lpstr>Let’s introduce ourselves!</vt:lpstr>
      <vt:lpstr>Hi!  I’m Isaac!</vt:lpstr>
      <vt:lpstr>Hi!  I’m Mary!</vt:lpstr>
      <vt:lpstr>Let’s introduce ourselves!</vt:lpstr>
      <vt:lpstr>Course Overview!</vt:lpstr>
      <vt:lpstr>Course Pitch</vt:lpstr>
      <vt:lpstr>Learning Goals</vt:lpstr>
      <vt:lpstr>Course Philosophy</vt:lpstr>
      <vt:lpstr>Some Course Logistics</vt:lpstr>
      <vt:lpstr>Homework 1 available at the end of class!</vt:lpstr>
      <vt:lpstr>The Plan disclaimer: The Plan is subject to change</vt:lpstr>
      <vt:lpstr>Causality!</vt:lpstr>
      <vt:lpstr>Answering “causal” questions from data</vt:lpstr>
      <vt:lpstr>Answering “causal” questions from data</vt:lpstr>
      <vt:lpstr>For the rest of today’s class</vt:lpstr>
      <vt:lpstr>Ice Cream causes Homicide?</vt:lpstr>
      <vt:lpstr>Possible issues  with “Ice cream causes homicide”</vt:lpstr>
      <vt:lpstr>Education causes Earnings?</vt:lpstr>
      <vt:lpstr>Possible Issues with “Education causes earnings”</vt:lpstr>
      <vt:lpstr>Flipping a light switch causes a light to turn on?</vt:lpstr>
      <vt:lpstr>What do we mean by causality?</vt:lpstr>
      <vt:lpstr>Ways of thinking about causality</vt:lpstr>
      <vt:lpstr>A few ways of thinking about causality Disclaimer: we are not philosophers</vt:lpstr>
      <vt:lpstr>The classics Disclaimer: We are not philosophers</vt:lpstr>
      <vt:lpstr>A few ways of thinking about causality Disclaimer: we are not philosophers</vt:lpstr>
      <vt:lpstr>Regularity-Based Accounts</vt:lpstr>
      <vt:lpstr>Regularity-based accounts of causality</vt:lpstr>
      <vt:lpstr>Pros and Cons of (Hume-ian) regularity-based accounts</vt:lpstr>
      <vt:lpstr>Mill’s refinement</vt:lpstr>
      <vt:lpstr>Structure/Law/Inferential-Based Accounts</vt:lpstr>
      <vt:lpstr>We already talked about Mill</vt:lpstr>
      <vt:lpstr>Inferential Accounts (e.g., Ramsey, 1920’s...)</vt:lpstr>
      <vt:lpstr>Causal Model Approaches  (e.g., Pearl, 2000)</vt:lpstr>
      <vt:lpstr>Pros and Cons of structure/law/inferential accounts</vt:lpstr>
      <vt:lpstr>Counterfactual/Manipulation based approaches</vt:lpstr>
      <vt:lpstr>Lewis’s Counterfactual Analysis (1973)</vt:lpstr>
      <vt:lpstr>Manipulation-Based Theories e.g., (Cook, Campbell, 1979), (Holland, Rubin, 1980’s)</vt:lpstr>
      <vt:lpstr>A smidge of notation: Potential Outcomes </vt:lpstr>
      <vt:lpstr>How do we measure a causal effect?</vt:lpstr>
      <vt:lpstr>Issues  with Counterfactual/Manipulation-based approaches to causality</vt:lpstr>
      <vt:lpstr>A few issues</vt:lpstr>
      <vt:lpstr>A few more issues Illustrated by a thought experiment</vt:lpstr>
      <vt:lpstr>Issues?  Preemption; overdetermination</vt:lpstr>
      <vt:lpstr>Issues? Inaction as a cause?</vt:lpstr>
      <vt:lpstr>Issues? Lots of things are required</vt:lpstr>
      <vt:lpstr>Issues? Lots of things are required</vt:lpstr>
      <vt:lpstr>Issues? Probabilistic relationships</vt:lpstr>
      <vt:lpstr>Pass</vt:lpstr>
      <vt:lpstr>Philosophical notions of “Pass”</vt:lpstr>
      <vt:lpstr>Practical interpretations of “Pass”</vt:lpstr>
      <vt:lpstr>Pros and Cons Of “passing” on causality</vt:lpstr>
      <vt:lpstr>Recap and Wrap-Up</vt:lpstr>
      <vt:lpstr>Recap: ways of thinking about causality</vt:lpstr>
      <vt:lpstr>Recap: Welcome to the course!</vt:lpstr>
      <vt:lpstr>Assignment for next week!</vt:lpstr>
      <vt:lpstr>That’s all!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Dealing With Data</dc:title>
  <dc:creator>Mary Katherine Wootters</dc:creator>
  <cp:lastModifiedBy>Mary Katherine Wootters</cp:lastModifiedBy>
  <cp:revision>39</cp:revision>
  <dcterms:created xsi:type="dcterms:W3CDTF">2023-09-04T19:00:18Z</dcterms:created>
  <dcterms:modified xsi:type="dcterms:W3CDTF">2023-10-03T07:03:35Z</dcterms:modified>
</cp:coreProperties>
</file>